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4EEEC-AE69-4A77-8BB9-8F4526DD45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5F649-16CC-453C-98F5-E27AF3758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58C80-99C3-47A3-8971-045949C7D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4941-3197-4C59-A0B8-DC6FB3C25658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EF4BC-4A39-4369-A216-62C40DA13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E9128-EEE1-4EB6-B493-F1789D53F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EB85-A0D4-46BB-9BCF-1425EF64A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826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C291A-F94E-47CF-966C-837476C10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9A283F-3FE2-4D87-A3E1-DC2C4282E1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ECA1C-1A90-479C-9422-ABDD9DD6A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4941-3197-4C59-A0B8-DC6FB3C25658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4F991-336F-47FF-86F2-4B897E8B4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2947FC-2C93-4C7E-A276-CC3483B0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EB85-A0D4-46BB-9BCF-1425EF64A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19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577954-5440-4F5F-9249-0C9E9C27F7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859E4A-2814-4FAA-BA6D-46EFF1D31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AD2B38-39AA-4704-99FF-9553745A8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4941-3197-4C59-A0B8-DC6FB3C25658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B57BE-F1EF-4442-9FAC-2B272E8FD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9E327D-E38B-473E-A355-42BB88A33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EB85-A0D4-46BB-9BCF-1425EF64A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97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64127-35E5-43E7-85EF-EA7646E07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C1D55-35BA-4918-B597-7D97DEE81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9C0A31-254A-49DD-9D5F-E6A0244F9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4941-3197-4C59-A0B8-DC6FB3C25658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868BE-4DB0-455C-87DE-9DE2A818D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607A1-9369-444A-AC37-225B26454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EB85-A0D4-46BB-9BCF-1425EF64A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108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87713-A4E3-474F-B50A-280B801FB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FDE48D-88A9-4307-A317-2886A9BB7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6665A-F294-4238-B30F-DED78842E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4941-3197-4C59-A0B8-DC6FB3C25658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C3A3C8-2D8E-40D2-8E78-E2F134921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795A92-BC42-4FFC-91D6-9756B485D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EB85-A0D4-46BB-9BCF-1425EF64A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01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152D0-8309-4213-AB42-A247772F6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EB596-5A81-4405-94A5-AFF47ED2A0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DB4E2C-8180-4296-90E1-48FD12DC6A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8E036F-A71B-4954-BD98-2103D43D8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4941-3197-4C59-A0B8-DC6FB3C25658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F188AE-E8CC-4EC8-812E-EC2E6417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7748FD-6187-45EE-837E-FD8F1D5CD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EB85-A0D4-46BB-9BCF-1425EF64A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10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3BFBE-2345-4877-B3F0-067C8EFFA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13095C-3ECB-471A-84A5-1821FEDD2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6E3105-7A2E-480B-90C5-3F55581E6D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4E327F-DC0B-4846-8C80-1F2065F91F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226F1A-BB68-4800-9B6C-5B87514122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05F9FB-5D22-405D-828B-1447B8DB2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4941-3197-4C59-A0B8-DC6FB3C25658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09E0E9-0365-4C8A-B329-9549C5F5D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332A85-1539-4544-800C-1FB737170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EB85-A0D4-46BB-9BCF-1425EF64A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450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85F34-633A-425F-B5BF-253F437EB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FEDCC0-27A2-4AFF-9933-309E68099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4941-3197-4C59-A0B8-DC6FB3C25658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B53332-34C3-4BBE-A6C5-DE975507F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1C95C2-127A-4001-BC18-A48870FE3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EB85-A0D4-46BB-9BCF-1425EF64A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02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77CEAF-48C5-46B2-B5D4-DF583A8A2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4941-3197-4C59-A0B8-DC6FB3C25658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7E3F80-A158-487E-A209-F59730936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7AAEF3-E4BF-4B20-9710-4E07420F7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EB85-A0D4-46BB-9BCF-1425EF64A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142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D23FB-556E-4468-9EC8-57E787386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C0684-9061-4BEF-8FEA-7EC56A00F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702A9D-3B3C-4910-91EA-167745EDC7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FDA44F-467B-4656-A607-004652FD2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4941-3197-4C59-A0B8-DC6FB3C25658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3244E3-B8FD-43BA-A824-3962837AA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72B053-8F0A-4B4A-B466-207C562B8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EB85-A0D4-46BB-9BCF-1425EF64A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379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4AF3C-44AF-4517-B43A-4476511A0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8A568-8B62-4262-8EE6-4E3DA4C1FC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47A95D-BB83-4A8E-A869-867984FEE0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7D4E4A-5B88-44A7-B461-BB18E77CD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94941-3197-4C59-A0B8-DC6FB3C25658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38E47E-6478-4A88-A2BD-40F6B6CAA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348388-94A6-4699-87ED-5C3524736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EB85-A0D4-46BB-9BCF-1425EF64A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157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7B925F-3D2D-42B4-A752-471B37DA9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8446B0-6C83-4E03-B5AC-C2589B351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183C2-E789-46A2-976B-2027CD6F5A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94941-3197-4C59-A0B8-DC6FB3C25658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34008-D8B2-418A-91E8-0B2AD5BC67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73466-F06E-424F-A058-B44D2B5C02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6EB85-A0D4-46BB-9BCF-1425EF64A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37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5743E4C-B388-41A2-AAC0-D4B5A699C185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0" r="3448"/>
          <a:stretch/>
        </p:blipFill>
        <p:spPr bwMode="auto">
          <a:xfrm>
            <a:off x="1769671" y="339660"/>
            <a:ext cx="8379388" cy="46153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10BB231-A024-4E85-B69E-326B49747729}"/>
              </a:ext>
            </a:extLst>
          </p:cNvPr>
          <p:cNvSpPr txBox="1"/>
          <p:nvPr/>
        </p:nvSpPr>
        <p:spPr>
          <a:xfrm>
            <a:off x="0" y="6611779"/>
            <a:ext cx="11918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NATIONAL SURVEY ON DRUG USE AND HEALTH (NSDUH).  AVAILABLE AT HTTPS://WWW.SAMHSA.GOV/DATA/POPULATION-DATA-NSDUH/REPORTS?TAB=38  &amp; HTTPS://ARCHIVE.SAMHSA.GOV/DATA/NSDUH.ASPX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98D7F9-87BD-B04C-855D-948F18A45F36}"/>
              </a:ext>
            </a:extLst>
          </p:cNvPr>
          <p:cNvSpPr txBox="1"/>
          <p:nvPr/>
        </p:nvSpPr>
        <p:spPr>
          <a:xfrm>
            <a:off x="990600" y="5321754"/>
            <a:ext cx="103899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LAC, from 2006 through 2014, fewer people ages 12 and over perceived smoking marijuana once a month harmful (decreased from 40% in 2006-2008 to 29% in 2012-2014). At the same time, current use increased from 6% in 2006-2008 to 8% in 2012-2014.</a:t>
            </a:r>
          </a:p>
        </p:txBody>
      </p:sp>
    </p:spTree>
    <p:extLst>
      <p:ext uri="{BB962C8B-B14F-4D97-AF65-F5344CB8AC3E}">
        <p14:creationId xmlns:p14="http://schemas.microsoft.com/office/powerpoint/2010/main" val="4273884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E41C01D-ECC6-4446-9D69-005CC686C4A3}"/>
              </a:ext>
            </a:extLst>
          </p:cNvPr>
          <p:cNvSpPr/>
          <p:nvPr/>
        </p:nvSpPr>
        <p:spPr>
          <a:xfrm>
            <a:off x="189110" y="6501376"/>
            <a:ext cx="827502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cap="all" dirty="0">
                <a:solidFill>
                  <a:srgbClr val="000000"/>
                </a:solidFill>
              </a:rPr>
              <a:t>Youth Risk Behavioral Surveillance System. CDC Youth Online. Available at https://nccd.cdc.gov/Youthonline/App/Results.aspx?Lid=Lo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F7C2272-79D8-40BB-8668-A7DE74C1A7C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0" t="19228" r="2652" b="60595"/>
          <a:stretch/>
        </p:blipFill>
        <p:spPr>
          <a:xfrm>
            <a:off x="284645" y="1605771"/>
            <a:ext cx="11602555" cy="3171697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55B182C5-742A-4A20-A528-8F242C37DA50}"/>
              </a:ext>
            </a:extLst>
          </p:cNvPr>
          <p:cNvSpPr/>
          <p:nvPr/>
        </p:nvSpPr>
        <p:spPr>
          <a:xfrm>
            <a:off x="5305425" y="1752600"/>
            <a:ext cx="114300" cy="2286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191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ACA6BB4-7B56-4812-8453-7EE6D17B73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6778" y="803188"/>
            <a:ext cx="6610864" cy="506627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BEEEF8-E01C-4644-A110-51733493DB13}"/>
              </a:ext>
            </a:extLst>
          </p:cNvPr>
          <p:cNvSpPr txBox="1"/>
          <p:nvPr/>
        </p:nvSpPr>
        <p:spPr>
          <a:xfrm>
            <a:off x="-1875" y="6581001"/>
            <a:ext cx="103037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YOUTH RISK BEHAVIORAL SURVEILLANCE SYSTEM. CDC YOUTH ONLINE. AVAILABLE AT HTTPS://NCCD.CDC.GOV/YOUTHONLINE/APP/RESULTS.ASPX?LID=LO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8E4115-DC40-904D-9E80-9D726F98F042}"/>
              </a:ext>
            </a:extLst>
          </p:cNvPr>
          <p:cNvSpPr txBox="1"/>
          <p:nvPr/>
        </p:nvSpPr>
        <p:spPr>
          <a:xfrm>
            <a:off x="457200" y="803187"/>
            <a:ext cx="409008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LA County High School Students in 2015</a:t>
            </a:r>
          </a:p>
          <a:p>
            <a:pPr algn="ctr"/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17% males and 16% females used weed at least once or more in the past 30 days.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About 1 in 3 young people reported ever trying marijuana.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Marijuana use and initiation, before age 13, was higher among males. </a:t>
            </a:r>
          </a:p>
        </p:txBody>
      </p:sp>
    </p:spTree>
    <p:extLst>
      <p:ext uri="{BB962C8B-B14F-4D97-AF65-F5344CB8AC3E}">
        <p14:creationId xmlns:p14="http://schemas.microsoft.com/office/powerpoint/2010/main" val="1028691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E9D4CDA-04EE-43A6-8D85-C679BEC0C17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5813" y="602789"/>
            <a:ext cx="6791259" cy="35157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Text Box 22">
            <a:extLst>
              <a:ext uri="{FF2B5EF4-FFF2-40B4-BE49-F238E27FC236}">
                <a16:creationId xmlns:a16="http://schemas.microsoft.com/office/drawing/2014/main" id="{26BBE937-76F7-4FEE-8A83-8F16DE88E3E2}"/>
              </a:ext>
            </a:extLst>
          </p:cNvPr>
          <p:cNvSpPr txBox="1"/>
          <p:nvPr/>
        </p:nvSpPr>
        <p:spPr>
          <a:xfrm>
            <a:off x="0" y="6563170"/>
            <a:ext cx="12192000" cy="311992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2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OFFICE OF STATEWIDE HEALTH PLANNING AND DEVELOPMENT (OSHPD). EMERGENCY DEPARTMENT AND INPATIENT DISCHARGE DATA SETS 2006-2015. CALIFORNIA DEPARTMENT OF PUBLIC HEALTH.                                                                                                                      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E5DBEC-F237-4C42-AF3B-20915FA6F20F}"/>
              </a:ext>
            </a:extLst>
          </p:cNvPr>
          <p:cNvSpPr txBox="1"/>
          <p:nvPr/>
        </p:nvSpPr>
        <p:spPr>
          <a:xfrm>
            <a:off x="853586" y="4827853"/>
            <a:ext cx="10484827" cy="646331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Emergency Department visits related to marijuana poisoning, dependence, and abuse increased four-fold among both boys and girls and was even greater among African Americans and Latinos.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25377F-7894-4042-9784-8C43CE4F48B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1" t="69744" r="64158" b="15577"/>
          <a:stretch/>
        </p:blipFill>
        <p:spPr>
          <a:xfrm>
            <a:off x="692209" y="870473"/>
            <a:ext cx="3843549" cy="3181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365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2">
            <a:extLst>
              <a:ext uri="{FF2B5EF4-FFF2-40B4-BE49-F238E27FC236}">
                <a16:creationId xmlns:a16="http://schemas.microsoft.com/office/drawing/2014/main" id="{35099536-17E9-4EC0-B4B1-99C68463014F}"/>
              </a:ext>
            </a:extLst>
          </p:cNvPr>
          <p:cNvSpPr txBox="1"/>
          <p:nvPr/>
        </p:nvSpPr>
        <p:spPr>
          <a:xfrm>
            <a:off x="0" y="6551802"/>
            <a:ext cx="12192000" cy="306198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25000"/>
              </a:lnSpc>
              <a:spcAft>
                <a:spcPts val="800"/>
              </a:spcAft>
            </a:pPr>
            <a:r>
              <a:rPr lang="en-US" sz="1000" dirty="0"/>
              <a:t>LOS ANGELES COUNTY DEPARTMENT OF PUBLIC HEALTH, SUBSTANCE ABUSE PREVENTION AND CONTROL: COMMUNITY NEEDS ASSESSMENT SURVEY, 2017, CONTACT TKIM@PH.LACOUNTY.GOV. </a:t>
            </a:r>
            <a:r>
              <a:rPr lang="en-US" sz="1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B793DE4-A02F-4DB3-B4B5-9BBD4C07E8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875" y="846572"/>
            <a:ext cx="11144250" cy="402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28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294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Rangell Oruga</dc:creator>
  <cp:lastModifiedBy>Amy Truong</cp:lastModifiedBy>
  <cp:revision>9</cp:revision>
  <dcterms:created xsi:type="dcterms:W3CDTF">2018-05-11T22:42:39Z</dcterms:created>
  <dcterms:modified xsi:type="dcterms:W3CDTF">2018-05-14T21:50:50Z</dcterms:modified>
</cp:coreProperties>
</file>