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sldIdLst>
    <p:sldId id="256" r:id="rId5"/>
    <p:sldId id="277" r:id="rId6"/>
    <p:sldId id="257" r:id="rId7"/>
    <p:sldId id="264" r:id="rId8"/>
    <p:sldId id="265" r:id="rId9"/>
    <p:sldId id="266" r:id="rId10"/>
    <p:sldId id="282" r:id="rId11"/>
    <p:sldId id="296" r:id="rId12"/>
    <p:sldId id="258" r:id="rId13"/>
    <p:sldId id="260" r:id="rId14"/>
    <p:sldId id="263" r:id="rId15"/>
    <p:sldId id="261" r:id="rId16"/>
    <p:sldId id="279" r:id="rId17"/>
    <p:sldId id="268" r:id="rId18"/>
    <p:sldId id="269" r:id="rId19"/>
    <p:sldId id="270" r:id="rId20"/>
    <p:sldId id="297" r:id="rId21"/>
    <p:sldId id="271" r:id="rId22"/>
    <p:sldId id="272" r:id="rId23"/>
    <p:sldId id="273" r:id="rId24"/>
    <p:sldId id="274" r:id="rId25"/>
    <p:sldId id="275" r:id="rId26"/>
    <p:sldId id="276" r:id="rId27"/>
    <p:sldId id="291" r:id="rId28"/>
    <p:sldId id="285" r:id="rId29"/>
    <p:sldId id="280" r:id="rId30"/>
    <p:sldId id="283" r:id="rId31"/>
    <p:sldId id="284" r:id="rId32"/>
    <p:sldId id="287" r:id="rId33"/>
    <p:sldId id="288" r:id="rId34"/>
    <p:sldId id="289" r:id="rId35"/>
    <p:sldId id="292" r:id="rId36"/>
    <p:sldId id="286"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83C706-2C55-9078-0434-DFB8189BAB8C}" name="Gary Tsai" initials="GT" userId="S::gtsai@ph.lacounty.gov::9c435f12-0cad-4bd7-a58b-a53fbadfac04" providerId="AD"/>
  <p188:author id="{CC05C834-BC29-AE13-697B-74E3B33EA2BA}" name="Brian Hurley" initials="BH" userId="S::bhurley@ph.lacounty.gov::9ba5ab9b-5386-49e0-8540-3c82e660c83d" providerId="AD"/>
  <p188:author id="{5225D962-8714-AC09-0A6A-E47ABA0E2916}" name="Michelle Gibson" initials="MG" userId="S::migibson@ph.lacounty.gov::ac958ffc-6d96-4253-b62d-5e6426ee9e13" providerId="AD"/>
  <p188:author id="{8B73F0BA-A677-0949-5AC1-BF294B86B551}" name="Maria Elena Chavez" initials="MC" userId="S::mchavez@ph.lacounty.gov::e4d45b64-b671-4e3b-aeb7-baae74114204" providerId="AD"/>
  <p188:author id="{86118CDE-73CF-B9BD-194B-CD0280F00204}" name="David Hindman" initials="DH" userId="S::dhindman@ph.lacounty.gov::35b5f01d-950d-4b2b-9ba2-79ba475eaab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C19A66-54E0-4561-B281-4DA4DA82E4BA}" v="429" dt="2024-02-19T22:14:30.455"/>
    <p1510:client id="{AE0FEDD4-908D-49D5-BD8E-7A01304609B4}" v="894" dt="2024-02-20T17:06:23.0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C7E785-B55F-4EFE-9F7C-EC65C0C91A94}" type="doc">
      <dgm:prSet loTypeId="urn:microsoft.com/office/officeart/2005/8/layout/cycle2" loCatId="cycle" qsTypeId="urn:microsoft.com/office/officeart/2005/8/quickstyle/3d1" qsCatId="3D" csTypeId="urn:microsoft.com/office/officeart/2005/8/colors/accent0_3" csCatId="mainScheme" phldr="1"/>
      <dgm:spPr/>
      <dgm:t>
        <a:bodyPr/>
        <a:lstStyle/>
        <a:p>
          <a:endParaRPr lang="en-US"/>
        </a:p>
      </dgm:t>
    </dgm:pt>
    <dgm:pt modelId="{019FED37-C8EB-461F-AA3A-5E7F7466DBA1}">
      <dgm:prSet phldrT="[Text]" custT="1"/>
      <dgm:spPr/>
      <dgm:t>
        <a:bodyPr/>
        <a:lstStyle/>
        <a:p>
          <a:r>
            <a:rPr lang="en-US" sz="1400" b="1" u="sng"/>
            <a:t>Precontemplation</a:t>
          </a:r>
          <a:r>
            <a:rPr lang="en-US" sz="1200"/>
            <a:t> </a:t>
          </a:r>
        </a:p>
        <a:p>
          <a:r>
            <a:rPr lang="en-US" sz="1200"/>
            <a:t>No intention of reducing or stopping alcohol and/or drug use or starting services </a:t>
          </a:r>
        </a:p>
      </dgm:t>
    </dgm:pt>
    <dgm:pt modelId="{8284A5C8-1993-47C8-AA8D-B56BED4C0942}" type="parTrans" cxnId="{6B568D57-E0DC-4523-847A-8963C50AA450}">
      <dgm:prSet/>
      <dgm:spPr/>
      <dgm:t>
        <a:bodyPr/>
        <a:lstStyle/>
        <a:p>
          <a:endParaRPr lang="en-US"/>
        </a:p>
      </dgm:t>
    </dgm:pt>
    <dgm:pt modelId="{7C22DFD6-1F91-49EF-B4E3-83092EC706DB}" type="sibTrans" cxnId="{6B568D57-E0DC-4523-847A-8963C50AA450}">
      <dgm:prSet/>
      <dgm:spPr/>
      <dgm:t>
        <a:bodyPr/>
        <a:lstStyle/>
        <a:p>
          <a:endParaRPr lang="en-US"/>
        </a:p>
      </dgm:t>
    </dgm:pt>
    <dgm:pt modelId="{24E2C912-BA93-4C1B-9661-4086BA50C893}">
      <dgm:prSet phldrT="[Text]" custT="1"/>
      <dgm:spPr/>
      <dgm:t>
        <a:bodyPr/>
        <a:lstStyle/>
        <a:p>
          <a:r>
            <a:rPr lang="en-US" sz="1400" b="1" u="sng"/>
            <a:t>Contemplation</a:t>
          </a:r>
        </a:p>
        <a:p>
          <a:r>
            <a:rPr lang="en-US" sz="1200"/>
            <a:t>Aware that their level of substance use is a concern but no commitment to reduce or stop use, or start services</a:t>
          </a:r>
        </a:p>
      </dgm:t>
    </dgm:pt>
    <dgm:pt modelId="{F0CDFA14-F649-4B72-9700-F87D7AEBC91A}" type="parTrans" cxnId="{573E06DD-CB74-4B5C-8ABE-E29778120150}">
      <dgm:prSet/>
      <dgm:spPr/>
      <dgm:t>
        <a:bodyPr/>
        <a:lstStyle/>
        <a:p>
          <a:endParaRPr lang="en-US"/>
        </a:p>
      </dgm:t>
    </dgm:pt>
    <dgm:pt modelId="{3ACB1B72-EF8E-4962-BF23-ADFD01B3A304}" type="sibTrans" cxnId="{573E06DD-CB74-4B5C-8ABE-E29778120150}">
      <dgm:prSet/>
      <dgm:spPr/>
      <dgm:t>
        <a:bodyPr/>
        <a:lstStyle/>
        <a:p>
          <a:endParaRPr lang="en-US"/>
        </a:p>
      </dgm:t>
    </dgm:pt>
    <dgm:pt modelId="{01C2851C-E0F9-4988-AA25-C7534CBA19FF}">
      <dgm:prSet phldrT="[Text]" custT="1"/>
      <dgm:spPr/>
      <dgm:t>
        <a:bodyPr/>
        <a:lstStyle/>
        <a:p>
          <a:r>
            <a:rPr lang="en-US" sz="1600" b="1" u="sng"/>
            <a:t>Preparation</a:t>
          </a:r>
        </a:p>
        <a:p>
          <a:r>
            <a:rPr lang="en-US" sz="1200"/>
            <a:t>Intend to reduce or stop use, and/or start services</a:t>
          </a:r>
        </a:p>
      </dgm:t>
    </dgm:pt>
    <dgm:pt modelId="{20A949E3-EE53-4B54-A29F-41EE9054C4F6}" type="parTrans" cxnId="{9241D74F-0C83-4D58-BEDF-8E080D41321D}">
      <dgm:prSet/>
      <dgm:spPr/>
      <dgm:t>
        <a:bodyPr/>
        <a:lstStyle/>
        <a:p>
          <a:endParaRPr lang="en-US"/>
        </a:p>
      </dgm:t>
    </dgm:pt>
    <dgm:pt modelId="{1014364E-28C3-4B38-9C6A-CE3FE098B7E8}" type="sibTrans" cxnId="{9241D74F-0C83-4D58-BEDF-8E080D41321D}">
      <dgm:prSet/>
      <dgm:spPr/>
      <dgm:t>
        <a:bodyPr/>
        <a:lstStyle/>
        <a:p>
          <a:endParaRPr lang="en-US"/>
        </a:p>
      </dgm:t>
    </dgm:pt>
    <dgm:pt modelId="{7896D438-C480-47BD-8A49-C26B044C33E8}">
      <dgm:prSet phldrT="[Text]" custT="1"/>
      <dgm:spPr/>
      <dgm:t>
        <a:bodyPr/>
        <a:lstStyle/>
        <a:p>
          <a:r>
            <a:rPr lang="en-US" sz="1600" b="1" u="sng"/>
            <a:t>Action</a:t>
          </a:r>
        </a:p>
        <a:p>
          <a:r>
            <a:rPr lang="en-US" sz="1200"/>
            <a:t>Enrolled in SUD services and/or reduced or stopped substance use according to personal goals</a:t>
          </a:r>
        </a:p>
      </dgm:t>
    </dgm:pt>
    <dgm:pt modelId="{B2029543-7EAB-4DF0-BB04-C5B443D8A3CF}" type="parTrans" cxnId="{AEEACB9C-21FA-44C2-8719-9C4F2B4BE2F5}">
      <dgm:prSet/>
      <dgm:spPr/>
      <dgm:t>
        <a:bodyPr/>
        <a:lstStyle/>
        <a:p>
          <a:endParaRPr lang="en-US"/>
        </a:p>
      </dgm:t>
    </dgm:pt>
    <dgm:pt modelId="{3650A3A5-7311-4302-967C-A28FD19B92EA}" type="sibTrans" cxnId="{AEEACB9C-21FA-44C2-8719-9C4F2B4BE2F5}">
      <dgm:prSet/>
      <dgm:spPr/>
      <dgm:t>
        <a:bodyPr/>
        <a:lstStyle/>
        <a:p>
          <a:endParaRPr lang="en-US"/>
        </a:p>
      </dgm:t>
    </dgm:pt>
    <dgm:pt modelId="{83E3DBD6-070E-480E-B3C9-A97BC320548D}">
      <dgm:prSet phldrT="[Text]" custT="1"/>
      <dgm:spPr/>
      <dgm:t>
        <a:bodyPr/>
        <a:lstStyle/>
        <a:p>
          <a:r>
            <a:rPr lang="en-US" sz="1400" b="1" u="sng"/>
            <a:t>Maintenance</a:t>
          </a:r>
        </a:p>
        <a:p>
          <a:r>
            <a:rPr lang="en-US" sz="1200"/>
            <a:t>Sustained commitment to their personal recovery goals, which may or may not include abstinence</a:t>
          </a:r>
        </a:p>
      </dgm:t>
    </dgm:pt>
    <dgm:pt modelId="{83620526-2500-4CA4-98AB-D9981A9AF6A1}" type="parTrans" cxnId="{D3EAB8BB-9987-40C9-BEAC-884316BDD1F1}">
      <dgm:prSet/>
      <dgm:spPr/>
      <dgm:t>
        <a:bodyPr/>
        <a:lstStyle/>
        <a:p>
          <a:endParaRPr lang="en-US"/>
        </a:p>
      </dgm:t>
    </dgm:pt>
    <dgm:pt modelId="{346064DF-1B20-40AC-B34E-B18572BEBA5C}" type="sibTrans" cxnId="{D3EAB8BB-9987-40C9-BEAC-884316BDD1F1}">
      <dgm:prSet/>
      <dgm:spPr/>
      <dgm:t>
        <a:bodyPr/>
        <a:lstStyle/>
        <a:p>
          <a:endParaRPr lang="en-US"/>
        </a:p>
      </dgm:t>
    </dgm:pt>
    <dgm:pt modelId="{30D72E43-22BE-4FC5-87A6-151A0289143D}" type="pres">
      <dgm:prSet presAssocID="{58C7E785-B55F-4EFE-9F7C-EC65C0C91A94}" presName="cycle" presStyleCnt="0">
        <dgm:presLayoutVars>
          <dgm:dir/>
          <dgm:resizeHandles val="exact"/>
        </dgm:presLayoutVars>
      </dgm:prSet>
      <dgm:spPr/>
    </dgm:pt>
    <dgm:pt modelId="{B310D287-3D59-4A84-8F3D-312EA3A39014}" type="pres">
      <dgm:prSet presAssocID="{019FED37-C8EB-461F-AA3A-5E7F7466DBA1}" presName="node" presStyleLbl="node1" presStyleIdx="0" presStyleCnt="5" custScaleX="132080" custRadScaleRad="100551" custRadScaleInc="5967">
        <dgm:presLayoutVars>
          <dgm:bulletEnabled val="1"/>
        </dgm:presLayoutVars>
      </dgm:prSet>
      <dgm:spPr/>
    </dgm:pt>
    <dgm:pt modelId="{DDF96D9E-A598-4026-9B66-6DD9EDFAA906}" type="pres">
      <dgm:prSet presAssocID="{7C22DFD6-1F91-49EF-B4E3-83092EC706DB}" presName="sibTrans" presStyleLbl="sibTrans2D1" presStyleIdx="0" presStyleCnt="5"/>
      <dgm:spPr/>
    </dgm:pt>
    <dgm:pt modelId="{078EA4CE-C801-4B6D-A905-BDA1C3F56384}" type="pres">
      <dgm:prSet presAssocID="{7C22DFD6-1F91-49EF-B4E3-83092EC706DB}" presName="connectorText" presStyleLbl="sibTrans2D1" presStyleIdx="0" presStyleCnt="5"/>
      <dgm:spPr/>
    </dgm:pt>
    <dgm:pt modelId="{F18C0A43-C3CF-4E79-B42D-933A278708FA}" type="pres">
      <dgm:prSet presAssocID="{24E2C912-BA93-4C1B-9661-4086BA50C893}" presName="node" presStyleLbl="node1" presStyleIdx="1" presStyleCnt="5" custScaleX="147123" custRadScaleRad="108471" custRadScaleInc="4647">
        <dgm:presLayoutVars>
          <dgm:bulletEnabled val="1"/>
        </dgm:presLayoutVars>
      </dgm:prSet>
      <dgm:spPr/>
    </dgm:pt>
    <dgm:pt modelId="{68B6E199-C9DA-4C23-9F25-D6BA20E4392E}" type="pres">
      <dgm:prSet presAssocID="{3ACB1B72-EF8E-4962-BF23-ADFD01B3A304}" presName="sibTrans" presStyleLbl="sibTrans2D1" presStyleIdx="1" presStyleCnt="5"/>
      <dgm:spPr/>
    </dgm:pt>
    <dgm:pt modelId="{F3493F31-3164-4110-8B30-600B2549C147}" type="pres">
      <dgm:prSet presAssocID="{3ACB1B72-EF8E-4962-BF23-ADFD01B3A304}" presName="connectorText" presStyleLbl="sibTrans2D1" presStyleIdx="1" presStyleCnt="5"/>
      <dgm:spPr/>
    </dgm:pt>
    <dgm:pt modelId="{52355112-A890-45E2-A5C5-85D4A9D6AC6A}" type="pres">
      <dgm:prSet presAssocID="{01C2851C-E0F9-4988-AA25-C7534CBA19FF}" presName="node" presStyleLbl="node1" presStyleIdx="2" presStyleCnt="5" custScaleX="141869" custRadScaleRad="117492" custRadScaleInc="-31521">
        <dgm:presLayoutVars>
          <dgm:bulletEnabled val="1"/>
        </dgm:presLayoutVars>
      </dgm:prSet>
      <dgm:spPr/>
    </dgm:pt>
    <dgm:pt modelId="{660645D9-E280-4B8D-84B0-E0D325C8B78C}" type="pres">
      <dgm:prSet presAssocID="{1014364E-28C3-4B38-9C6A-CE3FE098B7E8}" presName="sibTrans" presStyleLbl="sibTrans2D1" presStyleIdx="2" presStyleCnt="5"/>
      <dgm:spPr/>
    </dgm:pt>
    <dgm:pt modelId="{5E4C9BE4-1217-4F07-A266-43524696E61D}" type="pres">
      <dgm:prSet presAssocID="{1014364E-28C3-4B38-9C6A-CE3FE098B7E8}" presName="connectorText" presStyleLbl="sibTrans2D1" presStyleIdx="2" presStyleCnt="5"/>
      <dgm:spPr/>
    </dgm:pt>
    <dgm:pt modelId="{8D82B55D-1BAA-4381-ACB1-79D95731282E}" type="pres">
      <dgm:prSet presAssocID="{7896D438-C480-47BD-8A49-C26B044C33E8}" presName="node" presStyleLbl="node1" presStyleIdx="3" presStyleCnt="5" custScaleX="154401" custRadScaleRad="101461" custRadScaleInc="848">
        <dgm:presLayoutVars>
          <dgm:bulletEnabled val="1"/>
        </dgm:presLayoutVars>
      </dgm:prSet>
      <dgm:spPr/>
    </dgm:pt>
    <dgm:pt modelId="{BA10A6AD-8B7A-4275-9F0A-6BA1971F4532}" type="pres">
      <dgm:prSet presAssocID="{3650A3A5-7311-4302-967C-A28FD19B92EA}" presName="sibTrans" presStyleLbl="sibTrans2D1" presStyleIdx="3" presStyleCnt="5"/>
      <dgm:spPr/>
    </dgm:pt>
    <dgm:pt modelId="{241CD3E4-6E72-4A0F-A813-6683EA62201A}" type="pres">
      <dgm:prSet presAssocID="{3650A3A5-7311-4302-967C-A28FD19B92EA}" presName="connectorText" presStyleLbl="sibTrans2D1" presStyleIdx="3" presStyleCnt="5"/>
      <dgm:spPr/>
    </dgm:pt>
    <dgm:pt modelId="{345FBFDF-1291-4324-A64F-C5EF4885201A}" type="pres">
      <dgm:prSet presAssocID="{83E3DBD6-070E-480E-B3C9-A97BC320548D}" presName="node" presStyleLbl="node1" presStyleIdx="4" presStyleCnt="5" custScaleX="139359" custRadScaleRad="98642" custRadScaleInc="-3436">
        <dgm:presLayoutVars>
          <dgm:bulletEnabled val="1"/>
        </dgm:presLayoutVars>
      </dgm:prSet>
      <dgm:spPr/>
    </dgm:pt>
    <dgm:pt modelId="{1A86AF06-D14D-46DC-A5A7-22B6899B64FD}" type="pres">
      <dgm:prSet presAssocID="{346064DF-1B20-40AC-B34E-B18572BEBA5C}" presName="sibTrans" presStyleLbl="sibTrans2D1" presStyleIdx="4" presStyleCnt="5"/>
      <dgm:spPr/>
    </dgm:pt>
    <dgm:pt modelId="{47563C54-692B-48BC-89D5-6A7101D7F4A8}" type="pres">
      <dgm:prSet presAssocID="{346064DF-1B20-40AC-B34E-B18572BEBA5C}" presName="connectorText" presStyleLbl="sibTrans2D1" presStyleIdx="4" presStyleCnt="5"/>
      <dgm:spPr/>
    </dgm:pt>
  </dgm:ptLst>
  <dgm:cxnLst>
    <dgm:cxn modelId="{1805BD29-EE27-40D1-B5E1-F400F1AE2AA7}" type="presOf" srcId="{01C2851C-E0F9-4988-AA25-C7534CBA19FF}" destId="{52355112-A890-45E2-A5C5-85D4A9D6AC6A}" srcOrd="0" destOrd="0" presId="urn:microsoft.com/office/officeart/2005/8/layout/cycle2"/>
    <dgm:cxn modelId="{E5F6A835-1C86-412B-86BC-C69EF6280780}" type="presOf" srcId="{3ACB1B72-EF8E-4962-BF23-ADFD01B3A304}" destId="{F3493F31-3164-4110-8B30-600B2549C147}" srcOrd="1" destOrd="0" presId="urn:microsoft.com/office/officeart/2005/8/layout/cycle2"/>
    <dgm:cxn modelId="{DEBEE835-55AC-4CBB-821A-A458BF613181}" type="presOf" srcId="{1014364E-28C3-4B38-9C6A-CE3FE098B7E8}" destId="{5E4C9BE4-1217-4F07-A266-43524696E61D}" srcOrd="1" destOrd="0" presId="urn:microsoft.com/office/officeart/2005/8/layout/cycle2"/>
    <dgm:cxn modelId="{1704373F-A962-4BA1-A6D8-2542A9E0306B}" type="presOf" srcId="{346064DF-1B20-40AC-B34E-B18572BEBA5C}" destId="{1A86AF06-D14D-46DC-A5A7-22B6899B64FD}" srcOrd="0" destOrd="0" presId="urn:microsoft.com/office/officeart/2005/8/layout/cycle2"/>
    <dgm:cxn modelId="{DDF6B13F-47AD-4970-850E-418C4E6B9355}" type="presOf" srcId="{24E2C912-BA93-4C1B-9661-4086BA50C893}" destId="{F18C0A43-C3CF-4E79-B42D-933A278708FA}" srcOrd="0" destOrd="0" presId="urn:microsoft.com/office/officeart/2005/8/layout/cycle2"/>
    <dgm:cxn modelId="{C08FE73F-AA9E-4F6F-8282-CC28396C4BBC}" type="presOf" srcId="{3ACB1B72-EF8E-4962-BF23-ADFD01B3A304}" destId="{68B6E199-C9DA-4C23-9F25-D6BA20E4392E}" srcOrd="0" destOrd="0" presId="urn:microsoft.com/office/officeart/2005/8/layout/cycle2"/>
    <dgm:cxn modelId="{EA30EC43-1EE1-4575-8730-B3D9442C40D0}" type="presOf" srcId="{019FED37-C8EB-461F-AA3A-5E7F7466DBA1}" destId="{B310D287-3D59-4A84-8F3D-312EA3A39014}" srcOrd="0" destOrd="0" presId="urn:microsoft.com/office/officeart/2005/8/layout/cycle2"/>
    <dgm:cxn modelId="{D6070C69-2921-4B44-A8C3-B4A481EA0E2C}" type="presOf" srcId="{3650A3A5-7311-4302-967C-A28FD19B92EA}" destId="{BA10A6AD-8B7A-4275-9F0A-6BA1971F4532}" srcOrd="0" destOrd="0" presId="urn:microsoft.com/office/officeart/2005/8/layout/cycle2"/>
    <dgm:cxn modelId="{6AA8336A-460B-4ADF-898E-1F3DA8ADB98F}" type="presOf" srcId="{7C22DFD6-1F91-49EF-B4E3-83092EC706DB}" destId="{078EA4CE-C801-4B6D-A905-BDA1C3F56384}" srcOrd="1" destOrd="0" presId="urn:microsoft.com/office/officeart/2005/8/layout/cycle2"/>
    <dgm:cxn modelId="{9241D74F-0C83-4D58-BEDF-8E080D41321D}" srcId="{58C7E785-B55F-4EFE-9F7C-EC65C0C91A94}" destId="{01C2851C-E0F9-4988-AA25-C7534CBA19FF}" srcOrd="2" destOrd="0" parTransId="{20A949E3-EE53-4B54-A29F-41EE9054C4F6}" sibTransId="{1014364E-28C3-4B38-9C6A-CE3FE098B7E8}"/>
    <dgm:cxn modelId="{11C49E53-8FB5-43C9-AAC4-B5D21B1ECE58}" type="presOf" srcId="{3650A3A5-7311-4302-967C-A28FD19B92EA}" destId="{241CD3E4-6E72-4A0F-A813-6683EA62201A}" srcOrd="1" destOrd="0" presId="urn:microsoft.com/office/officeart/2005/8/layout/cycle2"/>
    <dgm:cxn modelId="{6B568D57-E0DC-4523-847A-8963C50AA450}" srcId="{58C7E785-B55F-4EFE-9F7C-EC65C0C91A94}" destId="{019FED37-C8EB-461F-AA3A-5E7F7466DBA1}" srcOrd="0" destOrd="0" parTransId="{8284A5C8-1993-47C8-AA8D-B56BED4C0942}" sibTransId="{7C22DFD6-1F91-49EF-B4E3-83092EC706DB}"/>
    <dgm:cxn modelId="{E3225E95-9418-42BC-9353-0246D7EDC750}" type="presOf" srcId="{83E3DBD6-070E-480E-B3C9-A97BC320548D}" destId="{345FBFDF-1291-4324-A64F-C5EF4885201A}" srcOrd="0" destOrd="0" presId="urn:microsoft.com/office/officeart/2005/8/layout/cycle2"/>
    <dgm:cxn modelId="{EF23729B-30F7-4A5D-8B3C-F661392DB185}" type="presOf" srcId="{346064DF-1B20-40AC-B34E-B18572BEBA5C}" destId="{47563C54-692B-48BC-89D5-6A7101D7F4A8}" srcOrd="1" destOrd="0" presId="urn:microsoft.com/office/officeart/2005/8/layout/cycle2"/>
    <dgm:cxn modelId="{AEEACB9C-21FA-44C2-8719-9C4F2B4BE2F5}" srcId="{58C7E785-B55F-4EFE-9F7C-EC65C0C91A94}" destId="{7896D438-C480-47BD-8A49-C26B044C33E8}" srcOrd="3" destOrd="0" parTransId="{B2029543-7EAB-4DF0-BB04-C5B443D8A3CF}" sibTransId="{3650A3A5-7311-4302-967C-A28FD19B92EA}"/>
    <dgm:cxn modelId="{2937FFB8-B434-42A9-8468-E375801A9032}" type="presOf" srcId="{58C7E785-B55F-4EFE-9F7C-EC65C0C91A94}" destId="{30D72E43-22BE-4FC5-87A6-151A0289143D}" srcOrd="0" destOrd="0" presId="urn:microsoft.com/office/officeart/2005/8/layout/cycle2"/>
    <dgm:cxn modelId="{D3EAB8BB-9987-40C9-BEAC-884316BDD1F1}" srcId="{58C7E785-B55F-4EFE-9F7C-EC65C0C91A94}" destId="{83E3DBD6-070E-480E-B3C9-A97BC320548D}" srcOrd="4" destOrd="0" parTransId="{83620526-2500-4CA4-98AB-D9981A9AF6A1}" sibTransId="{346064DF-1B20-40AC-B34E-B18572BEBA5C}"/>
    <dgm:cxn modelId="{DD281DD0-B976-444F-AD17-626B6FB10B21}" type="presOf" srcId="{1014364E-28C3-4B38-9C6A-CE3FE098B7E8}" destId="{660645D9-E280-4B8D-84B0-E0D325C8B78C}" srcOrd="0" destOrd="0" presId="urn:microsoft.com/office/officeart/2005/8/layout/cycle2"/>
    <dgm:cxn modelId="{080CC8DC-AE7A-4463-9D57-B58486F557CF}" type="presOf" srcId="{7C22DFD6-1F91-49EF-B4E3-83092EC706DB}" destId="{DDF96D9E-A598-4026-9B66-6DD9EDFAA906}" srcOrd="0" destOrd="0" presId="urn:microsoft.com/office/officeart/2005/8/layout/cycle2"/>
    <dgm:cxn modelId="{573E06DD-CB74-4B5C-8ABE-E29778120150}" srcId="{58C7E785-B55F-4EFE-9F7C-EC65C0C91A94}" destId="{24E2C912-BA93-4C1B-9661-4086BA50C893}" srcOrd="1" destOrd="0" parTransId="{F0CDFA14-F649-4B72-9700-F87D7AEBC91A}" sibTransId="{3ACB1B72-EF8E-4962-BF23-ADFD01B3A304}"/>
    <dgm:cxn modelId="{AD3DA5E6-D0C6-42D4-8300-1B7CAA5E2D10}" type="presOf" srcId="{7896D438-C480-47BD-8A49-C26B044C33E8}" destId="{8D82B55D-1BAA-4381-ACB1-79D95731282E}" srcOrd="0" destOrd="0" presId="urn:microsoft.com/office/officeart/2005/8/layout/cycle2"/>
    <dgm:cxn modelId="{0BD58523-7758-4C48-9814-47084142F8AE}" type="presParOf" srcId="{30D72E43-22BE-4FC5-87A6-151A0289143D}" destId="{B310D287-3D59-4A84-8F3D-312EA3A39014}" srcOrd="0" destOrd="0" presId="urn:microsoft.com/office/officeart/2005/8/layout/cycle2"/>
    <dgm:cxn modelId="{947D6DC7-768B-46E9-9E8F-2889FFCF360C}" type="presParOf" srcId="{30D72E43-22BE-4FC5-87A6-151A0289143D}" destId="{DDF96D9E-A598-4026-9B66-6DD9EDFAA906}" srcOrd="1" destOrd="0" presId="urn:microsoft.com/office/officeart/2005/8/layout/cycle2"/>
    <dgm:cxn modelId="{836B2F3A-61EB-4DD3-A9C1-085A94703DCA}" type="presParOf" srcId="{DDF96D9E-A598-4026-9B66-6DD9EDFAA906}" destId="{078EA4CE-C801-4B6D-A905-BDA1C3F56384}" srcOrd="0" destOrd="0" presId="urn:microsoft.com/office/officeart/2005/8/layout/cycle2"/>
    <dgm:cxn modelId="{7ACC8529-DD85-4705-9984-552475BDE5C7}" type="presParOf" srcId="{30D72E43-22BE-4FC5-87A6-151A0289143D}" destId="{F18C0A43-C3CF-4E79-B42D-933A278708FA}" srcOrd="2" destOrd="0" presId="urn:microsoft.com/office/officeart/2005/8/layout/cycle2"/>
    <dgm:cxn modelId="{37EC8718-24D5-446D-A6F6-FC4F12139F9A}" type="presParOf" srcId="{30D72E43-22BE-4FC5-87A6-151A0289143D}" destId="{68B6E199-C9DA-4C23-9F25-D6BA20E4392E}" srcOrd="3" destOrd="0" presId="urn:microsoft.com/office/officeart/2005/8/layout/cycle2"/>
    <dgm:cxn modelId="{D591E48C-395D-485A-A375-6871347D8912}" type="presParOf" srcId="{68B6E199-C9DA-4C23-9F25-D6BA20E4392E}" destId="{F3493F31-3164-4110-8B30-600B2549C147}" srcOrd="0" destOrd="0" presId="urn:microsoft.com/office/officeart/2005/8/layout/cycle2"/>
    <dgm:cxn modelId="{2E330C95-D001-416F-8259-0C6DDA2A7425}" type="presParOf" srcId="{30D72E43-22BE-4FC5-87A6-151A0289143D}" destId="{52355112-A890-45E2-A5C5-85D4A9D6AC6A}" srcOrd="4" destOrd="0" presId="urn:microsoft.com/office/officeart/2005/8/layout/cycle2"/>
    <dgm:cxn modelId="{A37E15EF-F6B9-4D93-8EB2-0C6B5632D87D}" type="presParOf" srcId="{30D72E43-22BE-4FC5-87A6-151A0289143D}" destId="{660645D9-E280-4B8D-84B0-E0D325C8B78C}" srcOrd="5" destOrd="0" presId="urn:microsoft.com/office/officeart/2005/8/layout/cycle2"/>
    <dgm:cxn modelId="{E6D2DA70-9FBD-47CD-B91E-442C070E418B}" type="presParOf" srcId="{660645D9-E280-4B8D-84B0-E0D325C8B78C}" destId="{5E4C9BE4-1217-4F07-A266-43524696E61D}" srcOrd="0" destOrd="0" presId="urn:microsoft.com/office/officeart/2005/8/layout/cycle2"/>
    <dgm:cxn modelId="{51AFE2CC-C70F-4732-9008-94803867BEE2}" type="presParOf" srcId="{30D72E43-22BE-4FC5-87A6-151A0289143D}" destId="{8D82B55D-1BAA-4381-ACB1-79D95731282E}" srcOrd="6" destOrd="0" presId="urn:microsoft.com/office/officeart/2005/8/layout/cycle2"/>
    <dgm:cxn modelId="{614C8F35-25C5-4FFC-B65C-8E189A57A95F}" type="presParOf" srcId="{30D72E43-22BE-4FC5-87A6-151A0289143D}" destId="{BA10A6AD-8B7A-4275-9F0A-6BA1971F4532}" srcOrd="7" destOrd="0" presId="urn:microsoft.com/office/officeart/2005/8/layout/cycle2"/>
    <dgm:cxn modelId="{9627CD75-FA35-415D-9203-FD124EE86EBF}" type="presParOf" srcId="{BA10A6AD-8B7A-4275-9F0A-6BA1971F4532}" destId="{241CD3E4-6E72-4A0F-A813-6683EA62201A}" srcOrd="0" destOrd="0" presId="urn:microsoft.com/office/officeart/2005/8/layout/cycle2"/>
    <dgm:cxn modelId="{5215390E-4284-4A21-B4CB-B0728D36F2F5}" type="presParOf" srcId="{30D72E43-22BE-4FC5-87A6-151A0289143D}" destId="{345FBFDF-1291-4324-A64F-C5EF4885201A}" srcOrd="8" destOrd="0" presId="urn:microsoft.com/office/officeart/2005/8/layout/cycle2"/>
    <dgm:cxn modelId="{B81088DC-51D7-415D-829A-83FA00D4341F}" type="presParOf" srcId="{30D72E43-22BE-4FC5-87A6-151A0289143D}" destId="{1A86AF06-D14D-46DC-A5A7-22B6899B64FD}" srcOrd="9" destOrd="0" presId="urn:microsoft.com/office/officeart/2005/8/layout/cycle2"/>
    <dgm:cxn modelId="{FC0B9090-9ED2-4826-BA7B-442CD84152F0}" type="presParOf" srcId="{1A86AF06-D14D-46DC-A5A7-22B6899B64FD}" destId="{47563C54-692B-48BC-89D5-6A7101D7F4A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0D287-3D59-4A84-8F3D-312EA3A39014}">
      <dsp:nvSpPr>
        <dsp:cNvPr id="0" name=""/>
        <dsp:cNvSpPr/>
      </dsp:nvSpPr>
      <dsp:spPr>
        <a:xfrm>
          <a:off x="3464127" y="0"/>
          <a:ext cx="2356954" cy="1784489"/>
        </a:xfrm>
        <a:prstGeom prst="ellipse">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u="sng" kern="1200"/>
            <a:t>Precontemplation</a:t>
          </a:r>
          <a:r>
            <a:rPr lang="en-US" sz="1200" kern="1200"/>
            <a:t> </a:t>
          </a:r>
        </a:p>
        <a:p>
          <a:pPr marL="0" lvl="0" indent="0" algn="ctr" defTabSz="622300">
            <a:lnSpc>
              <a:spcPct val="90000"/>
            </a:lnSpc>
            <a:spcBef>
              <a:spcPct val="0"/>
            </a:spcBef>
            <a:spcAft>
              <a:spcPct val="35000"/>
            </a:spcAft>
            <a:buNone/>
          </a:pPr>
          <a:r>
            <a:rPr lang="en-US" sz="1200" kern="1200"/>
            <a:t>No intention of reducing or stopping alcohol and/or drug use or starting services </a:t>
          </a:r>
        </a:p>
      </dsp:txBody>
      <dsp:txXfrm>
        <a:off x="3809295" y="261332"/>
        <a:ext cx="1666618" cy="1261825"/>
      </dsp:txXfrm>
    </dsp:sp>
    <dsp:sp modelId="{DDF96D9E-A598-4026-9B66-6DD9EDFAA906}">
      <dsp:nvSpPr>
        <dsp:cNvPr id="0" name=""/>
        <dsp:cNvSpPr/>
      </dsp:nvSpPr>
      <dsp:spPr>
        <a:xfrm rot="2084412">
          <a:off x="5593085" y="1362319"/>
          <a:ext cx="323231" cy="602265"/>
        </a:xfrm>
        <a:prstGeom prst="rightArrow">
          <a:avLst>
            <a:gd name="adj1" fmla="val 60000"/>
            <a:gd name="adj2" fmla="val 50000"/>
          </a:avLst>
        </a:prstGeom>
        <a:gradFill rotWithShape="0">
          <a:gsLst>
            <a:gs pos="0">
              <a:schemeClr val="dk2">
                <a:tint val="60000"/>
                <a:hueOff val="0"/>
                <a:satOff val="0"/>
                <a:lumOff val="0"/>
                <a:alphaOff val="0"/>
                <a:tint val="98000"/>
                <a:lumMod val="114000"/>
              </a:schemeClr>
            </a:gs>
            <a:gs pos="100000">
              <a:schemeClr val="dk2">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5601728" y="1455143"/>
        <a:ext cx="226262" cy="361359"/>
      </dsp:txXfrm>
    </dsp:sp>
    <dsp:sp modelId="{F18C0A43-C3CF-4E79-B42D-933A278708FA}">
      <dsp:nvSpPr>
        <dsp:cNvPr id="0" name=""/>
        <dsp:cNvSpPr/>
      </dsp:nvSpPr>
      <dsp:spPr>
        <a:xfrm>
          <a:off x="5618964" y="1587395"/>
          <a:ext cx="2625394" cy="1784489"/>
        </a:xfrm>
        <a:prstGeom prst="ellipse">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u="sng" kern="1200"/>
            <a:t>Contemplation</a:t>
          </a:r>
        </a:p>
        <a:p>
          <a:pPr marL="0" lvl="0" indent="0" algn="ctr" defTabSz="622300">
            <a:lnSpc>
              <a:spcPct val="90000"/>
            </a:lnSpc>
            <a:spcBef>
              <a:spcPct val="0"/>
            </a:spcBef>
            <a:spcAft>
              <a:spcPct val="35000"/>
            </a:spcAft>
            <a:buNone/>
          </a:pPr>
          <a:r>
            <a:rPr lang="en-US" sz="1200" kern="1200"/>
            <a:t>Aware that their level of substance use is a concern but no commitment to reduce or stop use, or start services</a:t>
          </a:r>
        </a:p>
      </dsp:txBody>
      <dsp:txXfrm>
        <a:off x="6003444" y="1848727"/>
        <a:ext cx="1856434" cy="1261825"/>
      </dsp:txXfrm>
    </dsp:sp>
    <dsp:sp modelId="{68B6E199-C9DA-4C23-9F25-D6BA20E4392E}">
      <dsp:nvSpPr>
        <dsp:cNvPr id="0" name=""/>
        <dsp:cNvSpPr/>
      </dsp:nvSpPr>
      <dsp:spPr>
        <a:xfrm rot="5947485">
          <a:off x="6533471" y="3423638"/>
          <a:ext cx="396402" cy="602265"/>
        </a:xfrm>
        <a:prstGeom prst="rightArrow">
          <a:avLst>
            <a:gd name="adj1" fmla="val 60000"/>
            <a:gd name="adj2" fmla="val 50000"/>
          </a:avLst>
        </a:prstGeom>
        <a:gradFill rotWithShape="0">
          <a:gsLst>
            <a:gs pos="0">
              <a:schemeClr val="dk2">
                <a:tint val="60000"/>
                <a:hueOff val="0"/>
                <a:satOff val="0"/>
                <a:lumOff val="0"/>
                <a:alphaOff val="0"/>
                <a:tint val="98000"/>
                <a:lumMod val="114000"/>
              </a:schemeClr>
            </a:gs>
            <a:gs pos="100000">
              <a:schemeClr val="dk2">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rot="10800000">
        <a:off x="6602361" y="3485383"/>
        <a:ext cx="277481" cy="361359"/>
      </dsp:txXfrm>
    </dsp:sp>
    <dsp:sp modelId="{52355112-A890-45E2-A5C5-85D4A9D6AC6A}">
      <dsp:nvSpPr>
        <dsp:cNvPr id="0" name=""/>
        <dsp:cNvSpPr/>
      </dsp:nvSpPr>
      <dsp:spPr>
        <a:xfrm>
          <a:off x="5262369" y="4099416"/>
          <a:ext cx="2531637" cy="1784489"/>
        </a:xfrm>
        <a:prstGeom prst="ellipse">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u="sng" kern="1200"/>
            <a:t>Preparation</a:t>
          </a:r>
        </a:p>
        <a:p>
          <a:pPr marL="0" lvl="0" indent="0" algn="ctr" defTabSz="711200">
            <a:lnSpc>
              <a:spcPct val="90000"/>
            </a:lnSpc>
            <a:spcBef>
              <a:spcPct val="0"/>
            </a:spcBef>
            <a:spcAft>
              <a:spcPct val="35000"/>
            </a:spcAft>
            <a:buNone/>
          </a:pPr>
          <a:r>
            <a:rPr lang="en-US" sz="1200" kern="1200"/>
            <a:t>Intend to reduce or stop use, and/or start services</a:t>
          </a:r>
        </a:p>
      </dsp:txBody>
      <dsp:txXfrm>
        <a:off x="5633119" y="4360748"/>
        <a:ext cx="1790137" cy="1261825"/>
      </dsp:txXfrm>
    </dsp:sp>
    <dsp:sp modelId="{660645D9-E280-4B8D-84B0-E0D325C8B78C}">
      <dsp:nvSpPr>
        <dsp:cNvPr id="0" name=""/>
        <dsp:cNvSpPr/>
      </dsp:nvSpPr>
      <dsp:spPr>
        <a:xfrm rot="10768017">
          <a:off x="4738217" y="4705458"/>
          <a:ext cx="370488" cy="602265"/>
        </a:xfrm>
        <a:prstGeom prst="rightArrow">
          <a:avLst>
            <a:gd name="adj1" fmla="val 60000"/>
            <a:gd name="adj2" fmla="val 50000"/>
          </a:avLst>
        </a:prstGeom>
        <a:gradFill rotWithShape="0">
          <a:gsLst>
            <a:gs pos="0">
              <a:schemeClr val="dk2">
                <a:tint val="60000"/>
                <a:hueOff val="0"/>
                <a:satOff val="0"/>
                <a:lumOff val="0"/>
                <a:alphaOff val="0"/>
                <a:tint val="98000"/>
                <a:lumMod val="114000"/>
              </a:schemeClr>
            </a:gs>
            <a:gs pos="100000">
              <a:schemeClr val="dk2">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rot="10800000">
        <a:off x="4849361" y="4825394"/>
        <a:ext cx="259342" cy="361359"/>
      </dsp:txXfrm>
    </dsp:sp>
    <dsp:sp modelId="{8D82B55D-1BAA-4381-ACB1-79D95731282E}">
      <dsp:nvSpPr>
        <dsp:cNvPr id="0" name=""/>
        <dsp:cNvSpPr/>
      </dsp:nvSpPr>
      <dsp:spPr>
        <a:xfrm>
          <a:off x="1808346" y="4130511"/>
          <a:ext cx="2755270" cy="1784489"/>
        </a:xfrm>
        <a:prstGeom prst="ellipse">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u="sng" kern="1200"/>
            <a:t>Action</a:t>
          </a:r>
        </a:p>
        <a:p>
          <a:pPr marL="0" lvl="0" indent="0" algn="ctr" defTabSz="711200">
            <a:lnSpc>
              <a:spcPct val="90000"/>
            </a:lnSpc>
            <a:spcBef>
              <a:spcPct val="0"/>
            </a:spcBef>
            <a:spcAft>
              <a:spcPct val="35000"/>
            </a:spcAft>
            <a:buNone/>
          </a:pPr>
          <a:r>
            <a:rPr lang="en-US" sz="1200" kern="1200"/>
            <a:t>Enrolled in SUD services and/or reduced or stopped substance use according to personal goals</a:t>
          </a:r>
        </a:p>
      </dsp:txBody>
      <dsp:txXfrm>
        <a:off x="2211846" y="4391843"/>
        <a:ext cx="1948270" cy="1261825"/>
      </dsp:txXfrm>
    </dsp:sp>
    <dsp:sp modelId="{BA10A6AD-8B7A-4275-9F0A-6BA1971F4532}">
      <dsp:nvSpPr>
        <dsp:cNvPr id="0" name=""/>
        <dsp:cNvSpPr/>
      </dsp:nvSpPr>
      <dsp:spPr>
        <a:xfrm rot="15153523">
          <a:off x="2587926" y="3482691"/>
          <a:ext cx="417633" cy="602265"/>
        </a:xfrm>
        <a:prstGeom prst="rightArrow">
          <a:avLst>
            <a:gd name="adj1" fmla="val 60000"/>
            <a:gd name="adj2" fmla="val 50000"/>
          </a:avLst>
        </a:prstGeom>
        <a:gradFill rotWithShape="0">
          <a:gsLst>
            <a:gs pos="0">
              <a:schemeClr val="dk2">
                <a:tint val="60000"/>
                <a:hueOff val="0"/>
                <a:satOff val="0"/>
                <a:lumOff val="0"/>
                <a:alphaOff val="0"/>
                <a:tint val="98000"/>
                <a:lumMod val="114000"/>
              </a:schemeClr>
            </a:gs>
            <a:gs pos="100000">
              <a:schemeClr val="dk2">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rot="10800000">
        <a:off x="2669347" y="3662909"/>
        <a:ext cx="292343" cy="361359"/>
      </dsp:txXfrm>
    </dsp:sp>
    <dsp:sp modelId="{345FBFDF-1291-4324-A64F-C5EF4885201A}">
      <dsp:nvSpPr>
        <dsp:cNvPr id="0" name=""/>
        <dsp:cNvSpPr/>
      </dsp:nvSpPr>
      <dsp:spPr>
        <a:xfrm>
          <a:off x="1158230" y="1634023"/>
          <a:ext cx="2486847" cy="1784489"/>
        </a:xfrm>
        <a:prstGeom prst="ellipse">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u="sng" kern="1200"/>
            <a:t>Maintenance</a:t>
          </a:r>
        </a:p>
        <a:p>
          <a:pPr marL="0" lvl="0" indent="0" algn="ctr" defTabSz="622300">
            <a:lnSpc>
              <a:spcPct val="90000"/>
            </a:lnSpc>
            <a:spcBef>
              <a:spcPct val="0"/>
            </a:spcBef>
            <a:spcAft>
              <a:spcPct val="35000"/>
            </a:spcAft>
            <a:buNone/>
          </a:pPr>
          <a:r>
            <a:rPr lang="en-US" sz="1200" kern="1200"/>
            <a:t>Sustained commitment to their personal recovery goals, which may or may not include abstinence</a:t>
          </a:r>
        </a:p>
      </dsp:txBody>
      <dsp:txXfrm>
        <a:off x="1522420" y="1895355"/>
        <a:ext cx="1758467" cy="1261825"/>
      </dsp:txXfrm>
    </dsp:sp>
    <dsp:sp modelId="{1A86AF06-D14D-46DC-A5A7-22B6899B64FD}">
      <dsp:nvSpPr>
        <dsp:cNvPr id="0" name=""/>
        <dsp:cNvSpPr/>
      </dsp:nvSpPr>
      <dsp:spPr>
        <a:xfrm rot="19434106">
          <a:off x="3355464" y="1405305"/>
          <a:ext cx="341060" cy="602265"/>
        </a:xfrm>
        <a:prstGeom prst="rightArrow">
          <a:avLst>
            <a:gd name="adj1" fmla="val 60000"/>
            <a:gd name="adj2" fmla="val 50000"/>
          </a:avLst>
        </a:prstGeom>
        <a:gradFill rotWithShape="0">
          <a:gsLst>
            <a:gs pos="0">
              <a:schemeClr val="dk2">
                <a:tint val="60000"/>
                <a:hueOff val="0"/>
                <a:satOff val="0"/>
                <a:lumOff val="0"/>
                <a:alphaOff val="0"/>
                <a:tint val="98000"/>
                <a:lumMod val="114000"/>
              </a:schemeClr>
            </a:gs>
            <a:gs pos="100000">
              <a:schemeClr val="dk2">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3365286" y="1555899"/>
        <a:ext cx="238742" cy="36135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B19899-CEEE-4A8A-A77D-3EBC740E1271}" type="datetimeFigureOut">
              <a:rPr lang="en-US" smtClean="0"/>
              <a:t>2/20/2024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DE67C5-7075-46E8-875F-B1DBE3B702CD}" type="slidenum">
              <a:rPr lang="en-US" smtClean="0"/>
              <a:t>‹#›</a:t>
            </a:fld>
            <a:endParaRPr lang="en-US"/>
          </a:p>
        </p:txBody>
      </p:sp>
    </p:spTree>
    <p:extLst>
      <p:ext uri="{BB962C8B-B14F-4D97-AF65-F5344CB8AC3E}">
        <p14:creationId xmlns:p14="http://schemas.microsoft.com/office/powerpoint/2010/main" val="2845312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DE67C5-7075-46E8-875F-B1DBE3B702CD}" type="slidenum">
              <a:rPr lang="en-US" smtClean="0"/>
              <a:t>12</a:t>
            </a:fld>
            <a:endParaRPr lang="en-US"/>
          </a:p>
        </p:txBody>
      </p:sp>
    </p:spTree>
    <p:extLst>
      <p:ext uri="{BB962C8B-B14F-4D97-AF65-F5344CB8AC3E}">
        <p14:creationId xmlns:p14="http://schemas.microsoft.com/office/powerpoint/2010/main" val="2030029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A378F3C2-BFC8-44A3-9D1C-609DDBA32FF4}" type="datetimeFigureOut">
              <a:rPr lang="en-US" smtClean="0"/>
              <a:t>2/20/2024</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648402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78F3C2-BFC8-44A3-9D1C-609DDBA32FF4}" type="datetimeFigureOut">
              <a:rPr lang="en-US" smtClean="0"/>
              <a:t>2/20/2024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860953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378F3C2-BFC8-44A3-9D1C-609DDBA32FF4}"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3646921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378F3C2-BFC8-44A3-9D1C-609DDBA32FF4}"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3797824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78F3C2-BFC8-44A3-9D1C-609DDBA32FF4}"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57478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564253" y="2603500"/>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378F3C2-BFC8-44A3-9D1C-609DDBA32FF4}" type="datetimeFigureOut">
              <a:rPr lang="en-US" smtClean="0"/>
              <a:t>2/20/2024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3862346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378F3C2-BFC8-44A3-9D1C-609DDBA32FF4}" type="datetimeFigureOut">
              <a:rPr lang="en-US" smtClean="0"/>
              <a:t>2/20/2024</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2695257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95439" y="6391838"/>
            <a:ext cx="990599" cy="304799"/>
          </a:xfrm>
        </p:spPr>
        <p:txBody>
          <a:bodyPr/>
          <a:lstStyle/>
          <a:p>
            <a:fld id="{A378F3C2-BFC8-44A3-9D1C-609DDBA32FF4}"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2916970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53104" y="6391838"/>
            <a:ext cx="992135" cy="304799"/>
          </a:xfrm>
        </p:spPr>
        <p:txBody>
          <a:bodyPr/>
          <a:lstStyle/>
          <a:p>
            <a:fld id="{A378F3C2-BFC8-44A3-9D1C-609DDBA32FF4}"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710553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78F3C2-BFC8-44A3-9D1C-609DDBA32FF4}"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2921893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78F3C2-BFC8-44A3-9D1C-609DDBA32FF4}"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3323321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78F3C2-BFC8-44A3-9D1C-609DDBA32FF4}" type="datetimeFigureOut">
              <a:rPr lang="en-US" smtClean="0"/>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2663422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78F3C2-BFC8-44A3-9D1C-609DDBA32FF4}" type="datetimeFigureOut">
              <a:rPr lang="en-US" smtClean="0"/>
              <a:t>2/20/2024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1772330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p>
        </p:txBody>
      </p:sp>
      <p:sp>
        <p:nvSpPr>
          <p:cNvPr id="3" name="Date Placeholder 2"/>
          <p:cNvSpPr>
            <a:spLocks noGrp="1"/>
          </p:cNvSpPr>
          <p:nvPr>
            <p:ph type="dt" sz="half" idx="10"/>
          </p:nvPr>
        </p:nvSpPr>
        <p:spPr/>
        <p:txBody>
          <a:bodyPr/>
          <a:lstStyle/>
          <a:p>
            <a:fld id="{A378F3C2-BFC8-44A3-9D1C-609DDBA32FF4}" type="datetimeFigureOut">
              <a:rPr lang="en-US" smtClean="0"/>
              <a:t>2/20/2024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3137135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78F3C2-BFC8-44A3-9D1C-609DDBA32FF4}" type="datetimeFigureOut">
              <a:rPr lang="en-US" smtClean="0"/>
              <a:t>2/20/2024</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3305312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78F3C2-BFC8-44A3-9D1C-609DDBA32FF4}" type="datetimeFigureOut">
              <a:rPr lang="en-US" smtClean="0"/>
              <a:t>2/20/2024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2568922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78F3C2-BFC8-44A3-9D1C-609DDBA32FF4}" type="datetimeFigureOut">
              <a:rPr lang="en-US" smtClean="0"/>
              <a:t>2/20/2024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1272143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378F3C2-BFC8-44A3-9D1C-609DDBA32FF4}" type="datetimeFigureOut">
              <a:rPr lang="en-US" smtClean="0"/>
              <a:t>2/20/2024</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B28DCCC-3E82-4C3B-AA28-DDC3EBDB060B}" type="slidenum">
              <a:rPr lang="en-US" smtClean="0"/>
              <a:t>‹#›</a:t>
            </a:fld>
            <a:endParaRPr lang="en-US"/>
          </a:p>
        </p:txBody>
      </p:sp>
    </p:spTree>
    <p:extLst>
      <p:ext uri="{BB962C8B-B14F-4D97-AF65-F5344CB8AC3E}">
        <p14:creationId xmlns:p14="http://schemas.microsoft.com/office/powerpoint/2010/main" val="21563858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recoverla.org/" TargetMode="External"/><Relationship Id="rId2" Type="http://schemas.openxmlformats.org/officeDocument/2006/relationships/hyperlink" Target="http://publichealth.lacounty.gov/sapc/PatientPublic.htm?hl" TargetMode="External"/><Relationship Id="rId1" Type="http://schemas.openxmlformats.org/officeDocument/2006/relationships/slideLayout" Target="../slideLayouts/slideLayout7.xml"/><Relationship Id="rId4" Type="http://schemas.openxmlformats.org/officeDocument/2006/relationships/hyperlink" Target="http://publichealth.lacounty.gov/sapc/public/harm-reduction/?t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publichealth.lacounty.gov/sapc/public/harm-reduction/?tm" TargetMode="External"/><Relationship Id="rId2" Type="http://schemas.openxmlformats.org/officeDocument/2006/relationships/hyperlink" Target="http://www.recoverla.org/" TargetMode="Externa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hyperlink" Target="http://skylab.cdph.ca.gov/ODdash" TargetMode="External"/><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hyperlink" Target="https://www.samhsa.gov/data/report/2021-nsduh-annual-national-report"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EA34A-A758-5014-3957-897C5F212CAD}"/>
              </a:ext>
            </a:extLst>
          </p:cNvPr>
          <p:cNvSpPr>
            <a:spLocks noGrp="1"/>
          </p:cNvSpPr>
          <p:nvPr>
            <p:ph type="ctrTitle"/>
          </p:nvPr>
        </p:nvSpPr>
        <p:spPr>
          <a:xfrm>
            <a:off x="844731" y="2080620"/>
            <a:ext cx="10040983" cy="861420"/>
          </a:xfrm>
        </p:spPr>
        <p:txBody>
          <a:bodyPr/>
          <a:lstStyle/>
          <a:p>
            <a:br>
              <a:rPr lang="en-US"/>
            </a:br>
            <a:r>
              <a:rPr lang="en-US" sz="3200" b="1" i="1"/>
              <a:t>Ensuring Access to Treatment for All Seeking Care</a:t>
            </a:r>
            <a:br>
              <a:rPr lang="en-US" sz="2400" i="1"/>
            </a:br>
            <a:r>
              <a:rPr lang="en-US" sz="2400"/>
              <a:t>Admission and Discharge Policy</a:t>
            </a:r>
          </a:p>
        </p:txBody>
      </p:sp>
      <p:sp>
        <p:nvSpPr>
          <p:cNvPr id="3" name="Subtitle 2">
            <a:extLst>
              <a:ext uri="{FF2B5EF4-FFF2-40B4-BE49-F238E27FC236}">
                <a16:creationId xmlns:a16="http://schemas.microsoft.com/office/drawing/2014/main" id="{4967A7A2-A7CB-C961-60C0-14CFDFA90129}"/>
              </a:ext>
            </a:extLst>
          </p:cNvPr>
          <p:cNvSpPr>
            <a:spLocks noGrp="1"/>
          </p:cNvSpPr>
          <p:nvPr>
            <p:ph type="subTitle" idx="1"/>
          </p:nvPr>
        </p:nvSpPr>
        <p:spPr>
          <a:xfrm>
            <a:off x="1154954" y="4777380"/>
            <a:ext cx="9025365" cy="861420"/>
          </a:xfrm>
        </p:spPr>
        <p:txBody>
          <a:bodyPr/>
          <a:lstStyle/>
          <a:p>
            <a:r>
              <a:rPr lang="en-US"/>
              <a:t>INSERT AGENCY NAME</a:t>
            </a:r>
          </a:p>
          <a:p>
            <a:r>
              <a:rPr lang="en-US"/>
              <a:t>Department of public health, substance abuse prevention and control</a:t>
            </a:r>
          </a:p>
        </p:txBody>
      </p:sp>
    </p:spTree>
    <p:extLst>
      <p:ext uri="{BB962C8B-B14F-4D97-AF65-F5344CB8AC3E}">
        <p14:creationId xmlns:p14="http://schemas.microsoft.com/office/powerpoint/2010/main" val="2050539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09C26-D070-F1A8-3743-37EED17FC9F8}"/>
              </a:ext>
            </a:extLst>
          </p:cNvPr>
          <p:cNvSpPr>
            <a:spLocks noGrp="1"/>
          </p:cNvSpPr>
          <p:nvPr>
            <p:ph type="title"/>
          </p:nvPr>
        </p:nvSpPr>
        <p:spPr>
          <a:xfrm>
            <a:off x="1225493" y="931816"/>
            <a:ext cx="2793158" cy="1358537"/>
          </a:xfrm>
        </p:spPr>
        <p:txBody>
          <a:bodyPr/>
          <a:lstStyle/>
          <a:p>
            <a:pPr algn="ctr"/>
            <a:r>
              <a:rPr lang="en-US" sz="3000" b="1"/>
              <a:t>ADMISSION POLICY OVERVIEW</a:t>
            </a:r>
            <a:endParaRPr lang="en-US" sz="3000"/>
          </a:p>
        </p:txBody>
      </p:sp>
      <p:sp>
        <p:nvSpPr>
          <p:cNvPr id="3" name="Content Placeholder 2">
            <a:extLst>
              <a:ext uri="{FF2B5EF4-FFF2-40B4-BE49-F238E27FC236}">
                <a16:creationId xmlns:a16="http://schemas.microsoft.com/office/drawing/2014/main" id="{44BD5D9F-F5FE-710A-4947-2F141DAA6213}"/>
              </a:ext>
            </a:extLst>
          </p:cNvPr>
          <p:cNvSpPr>
            <a:spLocks noGrp="1"/>
          </p:cNvSpPr>
          <p:nvPr>
            <p:ph idx="1"/>
          </p:nvPr>
        </p:nvSpPr>
        <p:spPr>
          <a:xfrm>
            <a:off x="5003050" y="499335"/>
            <a:ext cx="6041663" cy="5994400"/>
          </a:xfrm>
        </p:spPr>
        <p:txBody>
          <a:bodyPr>
            <a:normAutofit fontScale="92500" lnSpcReduction="10000"/>
          </a:bodyPr>
          <a:lstStyle/>
          <a:p>
            <a:pPr marL="0" indent="0">
              <a:buNone/>
            </a:pPr>
            <a:r>
              <a:rPr lang="en-US" b="1" dirty="0">
                <a:solidFill>
                  <a:schemeClr val="accent6">
                    <a:lumMod val="50000"/>
                  </a:schemeClr>
                </a:solidFill>
              </a:rPr>
              <a:t>OVERVIEW - HIGHLIGHTS TO BE DISCUSSED</a:t>
            </a:r>
          </a:p>
          <a:p>
            <a:r>
              <a:rPr lang="en-US" dirty="0"/>
              <a:t>Abstinence may be a goal, but abstinence is         not a condition or prerequisite for admission</a:t>
            </a:r>
          </a:p>
          <a:p>
            <a:r>
              <a:rPr lang="en-US" dirty="0"/>
              <a:t>Admission does not require a toxicology (drug/UA) test, though it can be performed, and the results must not result in either the denial or acceptance of an admission (whether + or -)</a:t>
            </a:r>
          </a:p>
          <a:p>
            <a:r>
              <a:rPr lang="en-US" dirty="0"/>
              <a:t>Same day admission service is offered whenever possible</a:t>
            </a:r>
          </a:p>
          <a:p>
            <a:r>
              <a:rPr lang="en-US" dirty="0"/>
              <a:t>Lapse and relapse are part of SUDs and we work with patients who want care</a:t>
            </a:r>
          </a:p>
          <a:p>
            <a:r>
              <a:rPr lang="en-US" dirty="0"/>
              <a:t>Language assistance services are provided for any patient who needs them to participate</a:t>
            </a:r>
          </a:p>
          <a:p>
            <a:r>
              <a:rPr lang="en-US" dirty="0"/>
              <a:t>Patients with mental health conditions and psychiatric medications are served</a:t>
            </a:r>
          </a:p>
          <a:p>
            <a:r>
              <a:rPr lang="en-US" dirty="0"/>
              <a:t>Medications for Addiction Treatment (MAT) is allowed and facilitated</a:t>
            </a:r>
          </a:p>
          <a:p>
            <a:r>
              <a:rPr lang="en-US" dirty="0"/>
              <a:t>Medi-Cal does not need to be active or assigned to LA County for the patient to start receiving services</a:t>
            </a:r>
          </a:p>
          <a:p>
            <a:r>
              <a:rPr lang="en-US" dirty="0"/>
              <a:t>Service environment matters, make it feel inviting</a:t>
            </a:r>
          </a:p>
        </p:txBody>
      </p:sp>
      <p:sp>
        <p:nvSpPr>
          <p:cNvPr id="4" name="Text Placeholder 3">
            <a:extLst>
              <a:ext uri="{FF2B5EF4-FFF2-40B4-BE49-F238E27FC236}">
                <a16:creationId xmlns:a16="http://schemas.microsoft.com/office/drawing/2014/main" id="{3DCDFD6E-C310-F129-0308-B573F51EA621}"/>
              </a:ext>
            </a:extLst>
          </p:cNvPr>
          <p:cNvSpPr>
            <a:spLocks noGrp="1"/>
          </p:cNvSpPr>
          <p:nvPr>
            <p:ph type="body" sz="half" idx="2"/>
          </p:nvPr>
        </p:nvSpPr>
        <p:spPr>
          <a:xfrm>
            <a:off x="858719" y="2722879"/>
            <a:ext cx="3526706" cy="2226491"/>
          </a:xfrm>
        </p:spPr>
        <p:txBody>
          <a:bodyPr>
            <a:normAutofit fontScale="92500" lnSpcReduction="10000"/>
          </a:bodyPr>
          <a:lstStyle/>
          <a:p>
            <a:pPr algn="ctr"/>
            <a:r>
              <a:rPr lang="en-US" sz="2600" b="1"/>
              <a:t>How </a:t>
            </a:r>
            <a:r>
              <a:rPr lang="en-US" sz="2600" b="1">
                <a:solidFill>
                  <a:srgbClr val="FFFF00"/>
                </a:solidFill>
              </a:rPr>
              <a:t>[insert agency]</a:t>
            </a:r>
            <a:r>
              <a:rPr lang="en-US" sz="2600" b="1"/>
              <a:t> is expanding access to care and increasing treatment admissions to better connect with those needing care?</a:t>
            </a:r>
          </a:p>
        </p:txBody>
      </p:sp>
    </p:spTree>
    <p:extLst>
      <p:ext uri="{BB962C8B-B14F-4D97-AF65-F5344CB8AC3E}">
        <p14:creationId xmlns:p14="http://schemas.microsoft.com/office/powerpoint/2010/main" val="3607972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E72BE-30CE-64CB-9340-0B6572006A97}"/>
              </a:ext>
            </a:extLst>
          </p:cNvPr>
          <p:cNvSpPr>
            <a:spLocks noGrp="1"/>
          </p:cNvSpPr>
          <p:nvPr>
            <p:ph type="title"/>
          </p:nvPr>
        </p:nvSpPr>
        <p:spPr/>
        <p:txBody>
          <a:bodyPr/>
          <a:lstStyle/>
          <a:p>
            <a:r>
              <a:rPr lang="en-US" b="1"/>
              <a:t>Definitions</a:t>
            </a:r>
          </a:p>
        </p:txBody>
      </p:sp>
      <p:sp>
        <p:nvSpPr>
          <p:cNvPr id="3" name="Text Placeholder 2">
            <a:extLst>
              <a:ext uri="{FF2B5EF4-FFF2-40B4-BE49-F238E27FC236}">
                <a16:creationId xmlns:a16="http://schemas.microsoft.com/office/drawing/2014/main" id="{915CA401-0CE1-DFBA-CEA6-78B6B2F5C4B4}"/>
              </a:ext>
            </a:extLst>
          </p:cNvPr>
          <p:cNvSpPr>
            <a:spLocks noGrp="1"/>
          </p:cNvSpPr>
          <p:nvPr>
            <p:ph type="body" idx="1"/>
          </p:nvPr>
        </p:nvSpPr>
        <p:spPr>
          <a:xfrm>
            <a:off x="461936" y="2315369"/>
            <a:ext cx="4825157" cy="576262"/>
          </a:xfrm>
        </p:spPr>
        <p:txBody>
          <a:bodyPr/>
          <a:lstStyle/>
          <a:p>
            <a:r>
              <a:rPr lang="en-US" b="1"/>
              <a:t>Reaching the 95% (R95)	</a:t>
            </a:r>
          </a:p>
        </p:txBody>
      </p:sp>
      <p:sp>
        <p:nvSpPr>
          <p:cNvPr id="4" name="Content Placeholder 3">
            <a:extLst>
              <a:ext uri="{FF2B5EF4-FFF2-40B4-BE49-F238E27FC236}">
                <a16:creationId xmlns:a16="http://schemas.microsoft.com/office/drawing/2014/main" id="{4AB41093-6CBF-4DAE-4407-91A82A26FE7E}"/>
              </a:ext>
            </a:extLst>
          </p:cNvPr>
          <p:cNvSpPr>
            <a:spLocks noGrp="1"/>
          </p:cNvSpPr>
          <p:nvPr>
            <p:ph sz="half" idx="2"/>
          </p:nvPr>
        </p:nvSpPr>
        <p:spPr>
          <a:xfrm>
            <a:off x="461935" y="3030436"/>
            <a:ext cx="7180523" cy="3538045"/>
          </a:xfrm>
        </p:spPr>
        <p:txBody>
          <a:bodyPr>
            <a:noAutofit/>
          </a:bodyPr>
          <a:lstStyle/>
          <a:p>
            <a:r>
              <a:rPr lang="en-US" dirty="0"/>
              <a:t>This is an initiative specifically designed to reach the 95% of people who according to national data meet criteria for SUD treatment but either do not want it or chose not to access it by </a:t>
            </a:r>
            <a:r>
              <a:rPr lang="en-US" b="1" u="sng" dirty="0"/>
              <a:t>reducing barriers to care</a:t>
            </a:r>
            <a:r>
              <a:rPr lang="en-US" dirty="0"/>
              <a:t>, including but not limited to, updating admission and discharge policies to include admission and delivery of services to those who are not abstinent but are interested in receiving services, do not state a readiness for complete abstinence; developing and implementing a service design that accommodates those who are not ready for complete abstinence; and identifying new collaborative opportunities and/or alternate service locations to better reach this population.</a:t>
            </a:r>
          </a:p>
        </p:txBody>
      </p:sp>
      <p:sp>
        <p:nvSpPr>
          <p:cNvPr id="5" name="Text Placeholder 4">
            <a:extLst>
              <a:ext uri="{FF2B5EF4-FFF2-40B4-BE49-F238E27FC236}">
                <a16:creationId xmlns:a16="http://schemas.microsoft.com/office/drawing/2014/main" id="{7997C712-6A0A-0251-0292-63505641A069}"/>
              </a:ext>
            </a:extLst>
          </p:cNvPr>
          <p:cNvSpPr>
            <a:spLocks noGrp="1"/>
          </p:cNvSpPr>
          <p:nvPr>
            <p:ph type="body" sz="quarter" idx="3"/>
          </p:nvPr>
        </p:nvSpPr>
        <p:spPr>
          <a:xfrm>
            <a:off x="7719878" y="2411621"/>
            <a:ext cx="4825159" cy="576262"/>
          </a:xfrm>
        </p:spPr>
        <p:txBody>
          <a:bodyPr/>
          <a:lstStyle/>
          <a:p>
            <a:r>
              <a:rPr lang="en-US" b="1"/>
              <a:t>R95 Population</a:t>
            </a:r>
          </a:p>
        </p:txBody>
      </p:sp>
      <p:sp>
        <p:nvSpPr>
          <p:cNvPr id="6" name="Content Placeholder 5">
            <a:extLst>
              <a:ext uri="{FF2B5EF4-FFF2-40B4-BE49-F238E27FC236}">
                <a16:creationId xmlns:a16="http://schemas.microsoft.com/office/drawing/2014/main" id="{1B295F2C-9DCE-5CB6-F9A0-2BC5070334FA}"/>
              </a:ext>
            </a:extLst>
          </p:cNvPr>
          <p:cNvSpPr>
            <a:spLocks noGrp="1"/>
          </p:cNvSpPr>
          <p:nvPr>
            <p:ph sz="quarter" idx="4"/>
          </p:nvPr>
        </p:nvSpPr>
        <p:spPr>
          <a:xfrm>
            <a:off x="7719878" y="3044293"/>
            <a:ext cx="3875849" cy="2840039"/>
          </a:xfrm>
        </p:spPr>
        <p:txBody>
          <a:bodyPr>
            <a:noAutofit/>
          </a:bodyPr>
          <a:lstStyle/>
          <a:p>
            <a:r>
              <a:rPr lang="en-US"/>
              <a:t>Individuals who most likely did not come to the program with a clear desire to commit to treatment and achieve long-term abstinence but do recognize that their substance use has been problematic and/or are willing to take steps to address those issues through participation in services. </a:t>
            </a:r>
          </a:p>
        </p:txBody>
      </p:sp>
    </p:spTree>
    <p:extLst>
      <p:ext uri="{BB962C8B-B14F-4D97-AF65-F5344CB8AC3E}">
        <p14:creationId xmlns:p14="http://schemas.microsoft.com/office/powerpoint/2010/main" val="4190910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8979E-EAC9-EF4A-77C4-EFB8038642CF}"/>
              </a:ext>
            </a:extLst>
          </p:cNvPr>
          <p:cNvSpPr>
            <a:spLocks noGrp="1"/>
          </p:cNvSpPr>
          <p:nvPr>
            <p:ph type="title"/>
          </p:nvPr>
        </p:nvSpPr>
        <p:spPr/>
        <p:txBody>
          <a:bodyPr/>
          <a:lstStyle/>
          <a:p>
            <a:r>
              <a:rPr lang="en-US" b="1"/>
              <a:t>Definitions</a:t>
            </a:r>
          </a:p>
        </p:txBody>
      </p:sp>
      <p:sp>
        <p:nvSpPr>
          <p:cNvPr id="3" name="Text Placeholder 2">
            <a:extLst>
              <a:ext uri="{FF2B5EF4-FFF2-40B4-BE49-F238E27FC236}">
                <a16:creationId xmlns:a16="http://schemas.microsoft.com/office/drawing/2014/main" id="{9869D324-7965-7492-E25E-0BCB428F34AF}"/>
              </a:ext>
            </a:extLst>
          </p:cNvPr>
          <p:cNvSpPr>
            <a:spLocks noGrp="1"/>
          </p:cNvSpPr>
          <p:nvPr>
            <p:ph type="body" idx="1"/>
          </p:nvPr>
        </p:nvSpPr>
        <p:spPr>
          <a:xfrm>
            <a:off x="447858" y="2315369"/>
            <a:ext cx="3141878" cy="576262"/>
          </a:xfrm>
        </p:spPr>
        <p:txBody>
          <a:bodyPr/>
          <a:lstStyle/>
          <a:p>
            <a:r>
              <a:rPr lang="en-US" b="1"/>
              <a:t>Lapse	</a:t>
            </a:r>
            <a:r>
              <a:rPr lang="en-US"/>
              <a:t>	</a:t>
            </a:r>
          </a:p>
        </p:txBody>
      </p:sp>
      <p:sp>
        <p:nvSpPr>
          <p:cNvPr id="4" name="Text Placeholder 3">
            <a:extLst>
              <a:ext uri="{FF2B5EF4-FFF2-40B4-BE49-F238E27FC236}">
                <a16:creationId xmlns:a16="http://schemas.microsoft.com/office/drawing/2014/main" id="{120FE2D5-E884-7D19-0536-E0EB1CA739FA}"/>
              </a:ext>
            </a:extLst>
          </p:cNvPr>
          <p:cNvSpPr>
            <a:spLocks noGrp="1"/>
          </p:cNvSpPr>
          <p:nvPr>
            <p:ph type="body" sz="half" idx="15"/>
          </p:nvPr>
        </p:nvSpPr>
        <p:spPr>
          <a:xfrm>
            <a:off x="547546" y="2974301"/>
            <a:ext cx="3850876" cy="2011074"/>
          </a:xfrm>
        </p:spPr>
        <p:txBody>
          <a:bodyPr>
            <a:normAutofit/>
          </a:bodyPr>
          <a:lstStyle/>
          <a:p>
            <a:r>
              <a:rPr lang="en-US" sz="1700" dirty="0"/>
              <a:t>A brief return to substance use following a sustained period of abstinence, despite the patient remaining interested in SUD treatment and demonstrating a willingness to re-engage with treatment services.</a:t>
            </a:r>
          </a:p>
        </p:txBody>
      </p:sp>
      <p:sp>
        <p:nvSpPr>
          <p:cNvPr id="5" name="Text Placeholder 4">
            <a:extLst>
              <a:ext uri="{FF2B5EF4-FFF2-40B4-BE49-F238E27FC236}">
                <a16:creationId xmlns:a16="http://schemas.microsoft.com/office/drawing/2014/main" id="{7FC79A1F-91B4-492C-469C-7932224973A6}"/>
              </a:ext>
            </a:extLst>
          </p:cNvPr>
          <p:cNvSpPr>
            <a:spLocks noGrp="1"/>
          </p:cNvSpPr>
          <p:nvPr>
            <p:ph type="body" sz="quarter" idx="3"/>
          </p:nvPr>
        </p:nvSpPr>
        <p:spPr>
          <a:xfrm>
            <a:off x="4512721" y="2323451"/>
            <a:ext cx="3147009" cy="576262"/>
          </a:xfrm>
        </p:spPr>
        <p:txBody>
          <a:bodyPr/>
          <a:lstStyle/>
          <a:p>
            <a:r>
              <a:rPr lang="en-US" b="1"/>
              <a:t>Toxicology Testing</a:t>
            </a:r>
          </a:p>
        </p:txBody>
      </p:sp>
      <p:sp>
        <p:nvSpPr>
          <p:cNvPr id="6" name="Text Placeholder 5">
            <a:extLst>
              <a:ext uri="{FF2B5EF4-FFF2-40B4-BE49-F238E27FC236}">
                <a16:creationId xmlns:a16="http://schemas.microsoft.com/office/drawing/2014/main" id="{F19429DF-4A0B-FAE3-A8EB-786F1CE867B9}"/>
              </a:ext>
            </a:extLst>
          </p:cNvPr>
          <p:cNvSpPr>
            <a:spLocks noGrp="1"/>
          </p:cNvSpPr>
          <p:nvPr>
            <p:ph type="body" sz="half" idx="16"/>
          </p:nvPr>
        </p:nvSpPr>
        <p:spPr>
          <a:xfrm>
            <a:off x="4498109" y="2861492"/>
            <a:ext cx="4099025" cy="3742701"/>
          </a:xfrm>
        </p:spPr>
        <p:txBody>
          <a:bodyPr>
            <a:noAutofit/>
          </a:bodyPr>
          <a:lstStyle/>
          <a:p>
            <a:pPr marL="0" marR="0">
              <a:spcBef>
                <a:spcPts val="0"/>
              </a:spcBef>
              <a:spcAft>
                <a:spcPts val="0"/>
              </a:spcAft>
            </a:pPr>
            <a:r>
              <a:rPr lang="en-US" dirty="0">
                <a:effectLst/>
                <a:ea typeface="Calibri" panose="020F0502020204030204" pitchFamily="34" charset="0"/>
              </a:rPr>
              <a:t>A tool that can be offered alongside other clinical interventions to support patients’ individualized goals and used by the treatment team to better inform care. The frequency of toxicology (also known as “drug” or “urinalysis”) testing is informed by clinical need. When a person has a clinically unexpected result or declines to test, this should prompt therapeutic discussions with the patient and consideration of the patient's plan of care, and it does not result in an automatic refusal in admission or discharge from treatment. Provider agency staff prioritize engaging a person in treatment, which may include referrals to additional appropriate services.</a:t>
            </a:r>
          </a:p>
        </p:txBody>
      </p:sp>
      <p:sp>
        <p:nvSpPr>
          <p:cNvPr id="7" name="Text Placeholder 6">
            <a:extLst>
              <a:ext uri="{FF2B5EF4-FFF2-40B4-BE49-F238E27FC236}">
                <a16:creationId xmlns:a16="http://schemas.microsoft.com/office/drawing/2014/main" id="{A768CB90-75BC-254D-7633-A9E1EC6CB59E}"/>
              </a:ext>
            </a:extLst>
          </p:cNvPr>
          <p:cNvSpPr>
            <a:spLocks noGrp="1"/>
          </p:cNvSpPr>
          <p:nvPr>
            <p:ph type="body" sz="quarter" idx="13"/>
          </p:nvPr>
        </p:nvSpPr>
        <p:spPr>
          <a:xfrm>
            <a:off x="8598412" y="2398039"/>
            <a:ext cx="3145730" cy="576262"/>
          </a:xfrm>
        </p:spPr>
        <p:txBody>
          <a:bodyPr/>
          <a:lstStyle/>
          <a:p>
            <a:r>
              <a:rPr lang="en-US" b="1"/>
              <a:t>Warm Handoff</a:t>
            </a:r>
          </a:p>
        </p:txBody>
      </p:sp>
      <p:sp>
        <p:nvSpPr>
          <p:cNvPr id="8" name="Text Placeholder 7">
            <a:extLst>
              <a:ext uri="{FF2B5EF4-FFF2-40B4-BE49-F238E27FC236}">
                <a16:creationId xmlns:a16="http://schemas.microsoft.com/office/drawing/2014/main" id="{5ED7DC4D-D260-F654-6105-7F8F36A78461}"/>
              </a:ext>
            </a:extLst>
          </p:cNvPr>
          <p:cNvSpPr>
            <a:spLocks noGrp="1"/>
          </p:cNvSpPr>
          <p:nvPr>
            <p:ph type="body" sz="half" idx="17"/>
          </p:nvPr>
        </p:nvSpPr>
        <p:spPr>
          <a:xfrm>
            <a:off x="8582715" y="2899713"/>
            <a:ext cx="3145536" cy="2847293"/>
          </a:xfrm>
        </p:spPr>
        <p:txBody>
          <a:bodyPr>
            <a:noAutofit/>
          </a:bodyPr>
          <a:lstStyle/>
          <a:p>
            <a:r>
              <a:rPr lang="en-US" sz="1700" dirty="0"/>
              <a:t>A transfer of a patient from one SUD facility to another that occurs with agreement or at the request of the individual and where the involved agency makes every effort to facilitate a successful connection, preferably by ensuring that the individual arrives at the new facility (e.g., intake scheduled, transportation arranged).</a:t>
            </a:r>
          </a:p>
        </p:txBody>
      </p:sp>
      <p:sp>
        <p:nvSpPr>
          <p:cNvPr id="9" name="Text Placeholder 4">
            <a:extLst>
              <a:ext uri="{FF2B5EF4-FFF2-40B4-BE49-F238E27FC236}">
                <a16:creationId xmlns:a16="http://schemas.microsoft.com/office/drawing/2014/main" id="{14C9E14E-C5E8-CC1F-E808-A9A72E40736D}"/>
              </a:ext>
            </a:extLst>
          </p:cNvPr>
          <p:cNvSpPr txBox="1">
            <a:spLocks/>
          </p:cNvSpPr>
          <p:nvPr/>
        </p:nvSpPr>
        <p:spPr>
          <a:xfrm>
            <a:off x="447858" y="4779914"/>
            <a:ext cx="3147009"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lumMod val="60000"/>
                    <a:lumOff val="4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9pPr>
          </a:lstStyle>
          <a:p>
            <a:r>
              <a:rPr lang="en-US" b="1"/>
              <a:t>Relapse</a:t>
            </a:r>
          </a:p>
        </p:txBody>
      </p:sp>
      <p:sp>
        <p:nvSpPr>
          <p:cNvPr id="10" name="Text Placeholder 5">
            <a:extLst>
              <a:ext uri="{FF2B5EF4-FFF2-40B4-BE49-F238E27FC236}">
                <a16:creationId xmlns:a16="http://schemas.microsoft.com/office/drawing/2014/main" id="{ABF7C10C-BA8E-AA88-655F-B867907B5CD5}"/>
              </a:ext>
            </a:extLst>
          </p:cNvPr>
          <p:cNvSpPr txBox="1">
            <a:spLocks/>
          </p:cNvSpPr>
          <p:nvPr/>
        </p:nvSpPr>
        <p:spPr>
          <a:xfrm>
            <a:off x="447858" y="5356177"/>
            <a:ext cx="3643851" cy="1247824"/>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r>
              <a:rPr lang="en-US" sz="1700"/>
              <a:t>A prolonged episode of substance use during which the patient is not interested or open to receiving SUD treatment.</a:t>
            </a:r>
          </a:p>
        </p:txBody>
      </p:sp>
    </p:spTree>
    <p:extLst>
      <p:ext uri="{BB962C8B-B14F-4D97-AF65-F5344CB8AC3E}">
        <p14:creationId xmlns:p14="http://schemas.microsoft.com/office/powerpoint/2010/main" val="458153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AC96D-B24B-86F7-93EA-BA3AD46DB525}"/>
              </a:ext>
            </a:extLst>
          </p:cNvPr>
          <p:cNvSpPr>
            <a:spLocks noGrp="1"/>
          </p:cNvSpPr>
          <p:nvPr>
            <p:ph type="title"/>
          </p:nvPr>
        </p:nvSpPr>
        <p:spPr/>
        <p:txBody>
          <a:bodyPr/>
          <a:lstStyle/>
          <a:p>
            <a:r>
              <a:rPr lang="en-US" b="1"/>
              <a:t>What is the difference?</a:t>
            </a:r>
            <a:br>
              <a:rPr lang="en-US" b="1"/>
            </a:br>
            <a:r>
              <a:rPr lang="en-US" b="1">
                <a:solidFill>
                  <a:srgbClr val="FFFF00"/>
                </a:solidFill>
              </a:rPr>
              <a:t>We serve both!</a:t>
            </a:r>
          </a:p>
        </p:txBody>
      </p:sp>
      <p:sp>
        <p:nvSpPr>
          <p:cNvPr id="3" name="Content Placeholder 2">
            <a:extLst>
              <a:ext uri="{FF2B5EF4-FFF2-40B4-BE49-F238E27FC236}">
                <a16:creationId xmlns:a16="http://schemas.microsoft.com/office/drawing/2014/main" id="{D3E08453-4EE9-AC81-BF54-76C54E62ACB4}"/>
              </a:ext>
            </a:extLst>
          </p:cNvPr>
          <p:cNvSpPr>
            <a:spLocks noGrp="1"/>
          </p:cNvSpPr>
          <p:nvPr>
            <p:ph sz="half" idx="1"/>
          </p:nvPr>
        </p:nvSpPr>
        <p:spPr/>
        <p:txBody>
          <a:bodyPr/>
          <a:lstStyle/>
          <a:p>
            <a:r>
              <a:rPr lang="en-US" b="1" dirty="0">
                <a:solidFill>
                  <a:srgbClr val="7030A0"/>
                </a:solidFill>
              </a:rPr>
              <a:t>Ready for Treatment</a:t>
            </a:r>
          </a:p>
          <a:p>
            <a:pPr lvl="1"/>
            <a:r>
              <a:rPr lang="en-US" dirty="0"/>
              <a:t>Understand that their substance use has negative impact on their life</a:t>
            </a:r>
          </a:p>
          <a:p>
            <a:pPr lvl="1"/>
            <a:r>
              <a:rPr lang="en-US" b="1" dirty="0">
                <a:solidFill>
                  <a:schemeClr val="tx1"/>
                </a:solidFill>
              </a:rPr>
              <a:t>May or may not have decided to stop using all substances</a:t>
            </a:r>
          </a:p>
          <a:p>
            <a:pPr lvl="1"/>
            <a:r>
              <a:rPr lang="en-US" dirty="0"/>
              <a:t>Want to talk to professional SUD staff and receive treatment services</a:t>
            </a:r>
          </a:p>
          <a:p>
            <a:pPr marL="0" indent="0">
              <a:buNone/>
            </a:pPr>
            <a:endParaRPr lang="en-US" sz="1000" b="1" dirty="0">
              <a:solidFill>
                <a:srgbClr val="7030A0"/>
              </a:solidFill>
            </a:endParaRPr>
          </a:p>
          <a:p>
            <a:r>
              <a:rPr lang="en-US" b="1" dirty="0">
                <a:solidFill>
                  <a:srgbClr val="7030A0"/>
                </a:solidFill>
              </a:rPr>
              <a:t>Do we serve them? </a:t>
            </a:r>
            <a:r>
              <a:rPr lang="en-US" b="1" dirty="0">
                <a:solidFill>
                  <a:schemeClr val="accent2">
                    <a:lumMod val="75000"/>
                  </a:schemeClr>
                </a:solidFill>
              </a:rPr>
              <a:t>YES!</a:t>
            </a:r>
          </a:p>
        </p:txBody>
      </p:sp>
      <p:sp>
        <p:nvSpPr>
          <p:cNvPr id="4" name="Content Placeholder 3">
            <a:extLst>
              <a:ext uri="{FF2B5EF4-FFF2-40B4-BE49-F238E27FC236}">
                <a16:creationId xmlns:a16="http://schemas.microsoft.com/office/drawing/2014/main" id="{38CC0332-2FA8-B3A1-CF64-5C0E0CA5ECFB}"/>
              </a:ext>
            </a:extLst>
          </p:cNvPr>
          <p:cNvSpPr>
            <a:spLocks noGrp="1"/>
          </p:cNvSpPr>
          <p:nvPr>
            <p:ph sz="half" idx="2"/>
          </p:nvPr>
        </p:nvSpPr>
        <p:spPr/>
        <p:txBody>
          <a:bodyPr/>
          <a:lstStyle/>
          <a:p>
            <a:r>
              <a:rPr lang="en-US" b="1" dirty="0">
                <a:solidFill>
                  <a:srgbClr val="7030A0"/>
                </a:solidFill>
              </a:rPr>
              <a:t>Ready for Abstinence</a:t>
            </a:r>
          </a:p>
          <a:p>
            <a:pPr lvl="1"/>
            <a:r>
              <a:rPr lang="en-US" dirty="0"/>
              <a:t>Understand that their substance use has negative impact on their life</a:t>
            </a:r>
          </a:p>
          <a:p>
            <a:pPr lvl="1"/>
            <a:r>
              <a:rPr lang="en-US" b="1" dirty="0">
                <a:solidFill>
                  <a:schemeClr val="tx1"/>
                </a:solidFill>
              </a:rPr>
              <a:t>Decided to stop using all substances and committed to abstinence</a:t>
            </a:r>
          </a:p>
          <a:p>
            <a:pPr lvl="1"/>
            <a:r>
              <a:rPr lang="en-US" dirty="0"/>
              <a:t>Want to talk to professional SUD staff and receive treatment services</a:t>
            </a:r>
          </a:p>
          <a:p>
            <a:pPr marL="457200" lvl="1" indent="0">
              <a:buNone/>
            </a:pPr>
            <a:endParaRPr lang="en-US" sz="1000" b="1" dirty="0">
              <a:solidFill>
                <a:srgbClr val="7030A0"/>
              </a:solidFill>
            </a:endParaRPr>
          </a:p>
          <a:p>
            <a:r>
              <a:rPr lang="en-US" b="1" dirty="0">
                <a:solidFill>
                  <a:srgbClr val="7030A0"/>
                </a:solidFill>
              </a:rPr>
              <a:t>Do we serve them? </a:t>
            </a:r>
            <a:r>
              <a:rPr lang="en-US" b="1" dirty="0">
                <a:solidFill>
                  <a:schemeClr val="accent2">
                    <a:lumMod val="75000"/>
                  </a:schemeClr>
                </a:solidFill>
              </a:rPr>
              <a:t>YES!</a:t>
            </a:r>
          </a:p>
          <a:p>
            <a:endParaRPr lang="en-US" b="1" dirty="0">
              <a:solidFill>
                <a:srgbClr val="7030A0"/>
              </a:solidFill>
            </a:endParaRPr>
          </a:p>
          <a:p>
            <a:pPr lvl="1"/>
            <a:endParaRPr lang="en-US" dirty="0"/>
          </a:p>
        </p:txBody>
      </p:sp>
    </p:spTree>
    <p:extLst>
      <p:ext uri="{BB962C8B-B14F-4D97-AF65-F5344CB8AC3E}">
        <p14:creationId xmlns:p14="http://schemas.microsoft.com/office/powerpoint/2010/main" val="1803058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9590400" cy="753760"/>
          </a:xfrm>
          <a:prstGeom prst="rect">
            <a:avLst/>
          </a:prstGeom>
          <a:solidFill>
            <a:schemeClr val="accent4">
              <a:lumMod val="20000"/>
              <a:lumOff val="80000"/>
            </a:schemeClr>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RECOVERY GOALS – ABSTINENCE AND NON-ABSTINENCE </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7" y="1339396"/>
            <a:ext cx="11483699" cy="5345884"/>
          </a:xfrm>
          <a:prstGeom prst="rect">
            <a:avLst/>
          </a:prstGeom>
          <a:solidFill>
            <a:schemeClr val="bg1"/>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OUTPATIENT AND RESIDENTIAL / INPATIENT LEVELS OF CARE</a:t>
            </a:r>
          </a:p>
          <a:p>
            <a:pPr marL="625475" indent="-285750">
              <a:buFont typeface="Wingdings" panose="05000000000000000000" pitchFamily="2" charset="2"/>
              <a:buChar char="Ø"/>
            </a:pPr>
            <a:r>
              <a:rPr lang="en-US" dirty="0"/>
              <a:t>Prospective patients who are unsure about abstinence are ENCOURAGED to participate in an intake appointment. </a:t>
            </a:r>
          </a:p>
          <a:p>
            <a:pPr marL="625475" indent="-285750">
              <a:buFont typeface="Wingdings" panose="05000000000000000000" pitchFamily="2" charset="2"/>
              <a:buChar char="Ø"/>
            </a:pPr>
            <a:r>
              <a:rPr lang="en-US" dirty="0"/>
              <a:t>Staff accept patients where they are at in their recovery journey and offer services to match their needs, for example some patients may get more individual than group services.</a:t>
            </a:r>
          </a:p>
          <a:p>
            <a:pPr marL="625475" indent="-285750">
              <a:buFont typeface="Wingdings" panose="05000000000000000000" pitchFamily="2" charset="2"/>
              <a:buChar char="Ø"/>
            </a:pPr>
            <a:r>
              <a:rPr lang="en-US" dirty="0"/>
              <a:t>Staff use Motivational Interviewing techniques to maintain an open dialogue with patients to discuss their goals which may evolve over the treatment episode</a:t>
            </a:r>
          </a:p>
          <a:p>
            <a:r>
              <a:rPr lang="en-US" b="1" dirty="0"/>
              <a:t>RESIDENTIAL / INPATIENT LEVELS OF CARE </a:t>
            </a:r>
          </a:p>
          <a:p>
            <a:pPr marL="625475" indent="-285750">
              <a:buFont typeface="Wingdings" panose="05000000000000000000" pitchFamily="2" charset="2"/>
              <a:buChar char="Ø"/>
            </a:pPr>
            <a:r>
              <a:rPr lang="en-US" dirty="0"/>
              <a:t>Admitting a patient without abstinence goals does not mean they can use onsite. </a:t>
            </a:r>
          </a:p>
          <a:p>
            <a:pPr marL="625475" indent="-285750">
              <a:buFont typeface="Wingdings" panose="05000000000000000000" pitchFamily="2" charset="2"/>
              <a:buChar char="Ø"/>
            </a:pPr>
            <a:r>
              <a:rPr lang="en-US" dirty="0"/>
              <a:t>New patients do not need a negative toxicology test to be admitted. Use of substances in the prior 24-hours is not be a barrier to admission for patients who are able to participate in care and do not have acute medical or behavioral systems requiring stabilization first. </a:t>
            </a:r>
          </a:p>
          <a:p>
            <a:pPr marL="625475" indent="-285750">
              <a:buFont typeface="Wingdings" panose="05000000000000000000" pitchFamily="2" charset="2"/>
              <a:buChar char="Ø"/>
            </a:pPr>
            <a:r>
              <a:rPr lang="en-US" dirty="0"/>
              <a:t>It is not a standard practice to refer patients for medical clearance solely because of identified substance use; the decision to transfer a patient for hospital care is based on what is clinically appropriate for the patient determined through consultation with qualified professions. </a:t>
            </a:r>
          </a:p>
        </p:txBody>
      </p:sp>
    </p:spTree>
    <p:extLst>
      <p:ext uri="{BB962C8B-B14F-4D97-AF65-F5344CB8AC3E}">
        <p14:creationId xmlns:p14="http://schemas.microsoft.com/office/powerpoint/2010/main" val="2238849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9590400" cy="753760"/>
          </a:xfrm>
          <a:prstGeom prst="rect">
            <a:avLst/>
          </a:prstGeom>
          <a:solidFill>
            <a:schemeClr val="accent4">
              <a:lumMod val="20000"/>
              <a:lumOff val="80000"/>
            </a:schemeClr>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ACCOMIDATIONS – MAKING EVERY EFFORT TO ENROLL EACH QUALIFIED PERSON</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6" y="1339396"/>
            <a:ext cx="8321915" cy="5022493"/>
          </a:xfrm>
          <a:prstGeom prst="rect">
            <a:avLst/>
          </a:prstGeom>
          <a:solidFill>
            <a:schemeClr val="bg1"/>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INTERPRETER SERVICES</a:t>
            </a:r>
          </a:p>
          <a:p>
            <a:pPr marL="625475" indent="-285750">
              <a:buFont typeface="Wingdings" panose="05000000000000000000" pitchFamily="2" charset="2"/>
              <a:buChar char="Ø"/>
            </a:pPr>
            <a:r>
              <a:rPr lang="en-US"/>
              <a:t>People are not turned away or denied services because of a need or preference to receive services in a non-English language including sign language for persons who are deaf or hard or hearing or who need supports to address visually impairments. </a:t>
            </a:r>
          </a:p>
          <a:p>
            <a:pPr marL="625475" indent="-285750">
              <a:buFont typeface="Wingdings" panose="05000000000000000000" pitchFamily="2" charset="2"/>
              <a:buChar char="Ø"/>
            </a:pPr>
            <a:r>
              <a:rPr lang="en-US"/>
              <a:t>At minimum, a screening is provided using interpreter services BEFORE a referral and warm handoff to a program that can offers services in a preferred language.  </a:t>
            </a:r>
          </a:p>
          <a:p>
            <a:pPr marL="625475" indent="-285750">
              <a:buFont typeface="Wingdings" panose="05000000000000000000" pitchFamily="2" charset="2"/>
              <a:buChar char="Ø"/>
            </a:pPr>
            <a:r>
              <a:rPr lang="en-US"/>
              <a:t>If a person prefers to receive services at our program, this is how you access interpreter services:</a:t>
            </a:r>
          </a:p>
          <a:p>
            <a:pPr marL="1025525" lvl="1">
              <a:buFont typeface="Wingdings" panose="05000000000000000000" pitchFamily="2" charset="2"/>
              <a:buChar char="Ø"/>
            </a:pPr>
            <a:r>
              <a:rPr lang="en-US"/>
              <a:t>[</a:t>
            </a:r>
            <a:r>
              <a:rPr lang="en-US">
                <a:highlight>
                  <a:srgbClr val="FFFF00"/>
                </a:highlight>
              </a:rPr>
              <a:t>INSERT AGENCY POLICY AND INSTRUCTIONS HERE</a:t>
            </a:r>
            <a:r>
              <a:rPr lang="en-US"/>
              <a:t>]</a:t>
            </a:r>
          </a:p>
          <a:p>
            <a:pPr marL="339725" indent="0">
              <a:buNone/>
            </a:pPr>
            <a:endParaRPr lang="en-US"/>
          </a:p>
        </p:txBody>
      </p:sp>
      <p:sp>
        <p:nvSpPr>
          <p:cNvPr id="2" name="Content Placeholder 2">
            <a:extLst>
              <a:ext uri="{FF2B5EF4-FFF2-40B4-BE49-F238E27FC236}">
                <a16:creationId xmlns:a16="http://schemas.microsoft.com/office/drawing/2014/main" id="{997B45E5-502C-ECF7-EB66-5CBA7981DFDE}"/>
              </a:ext>
            </a:extLst>
          </p:cNvPr>
          <p:cNvSpPr txBox="1">
            <a:spLocks/>
          </p:cNvSpPr>
          <p:nvPr/>
        </p:nvSpPr>
        <p:spPr>
          <a:xfrm>
            <a:off x="9023927" y="1339396"/>
            <a:ext cx="2881696" cy="5022493"/>
          </a:xfrm>
          <a:prstGeom prst="rect">
            <a:avLst/>
          </a:prstGeom>
          <a:solidFill>
            <a:schemeClr val="bg2"/>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111125" indent="0">
              <a:buNone/>
            </a:pPr>
            <a:r>
              <a:rPr lang="en-US" b="1"/>
              <a:t>We Serve and Enroll:</a:t>
            </a:r>
          </a:p>
          <a:p>
            <a:pPr marL="285750" indent="-174625">
              <a:buFont typeface="Wingdings" panose="05000000000000000000" pitchFamily="2" charset="2"/>
              <a:buChar char="Ø"/>
            </a:pPr>
            <a:r>
              <a:rPr lang="en-US"/>
              <a:t>People with visual impairments, including if blind</a:t>
            </a:r>
          </a:p>
          <a:p>
            <a:pPr marL="285750" indent="-174625">
              <a:buFont typeface="Wingdings" panose="05000000000000000000" pitchFamily="2" charset="2"/>
              <a:buChar char="Ø"/>
            </a:pPr>
            <a:r>
              <a:rPr lang="en-US"/>
              <a:t>People with auditory impairments, including if deaf</a:t>
            </a:r>
          </a:p>
          <a:p>
            <a:pPr marL="285750" indent="-174625">
              <a:buFont typeface="Wingdings" panose="05000000000000000000" pitchFamily="2" charset="2"/>
              <a:buChar char="Ø"/>
            </a:pPr>
            <a:r>
              <a:rPr lang="en-US"/>
              <a:t>People whose preferred language is not English</a:t>
            </a:r>
          </a:p>
          <a:p>
            <a:pPr marL="285750" indent="-174625">
              <a:buFont typeface="Wingdings" panose="05000000000000000000" pitchFamily="2" charset="2"/>
              <a:buChar char="Ø"/>
            </a:pPr>
            <a:r>
              <a:rPr lang="en-US"/>
              <a:t>People whose preferred language is not spoken by staff</a:t>
            </a:r>
          </a:p>
        </p:txBody>
      </p:sp>
    </p:spTree>
    <p:extLst>
      <p:ext uri="{BB962C8B-B14F-4D97-AF65-F5344CB8AC3E}">
        <p14:creationId xmlns:p14="http://schemas.microsoft.com/office/powerpoint/2010/main" val="1100257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9590400" cy="753760"/>
          </a:xfrm>
          <a:prstGeom prst="rect">
            <a:avLst/>
          </a:prstGeom>
          <a:solidFill>
            <a:schemeClr val="accent4">
              <a:lumMod val="20000"/>
              <a:lumOff val="80000"/>
            </a:schemeClr>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SAME DAY ADMISSIONS</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7" y="1339396"/>
            <a:ext cx="11571248" cy="5022493"/>
          </a:xfrm>
          <a:prstGeom prst="rect">
            <a:avLst/>
          </a:prstGeom>
          <a:solidFill>
            <a:schemeClr val="bg1"/>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DON’T MISS AN OPPORTUNITY TO CONNECT WITH SOMEONE WHO IS READY FOR SERVICES</a:t>
            </a:r>
          </a:p>
          <a:p>
            <a:pPr marL="625475" indent="-285750">
              <a:buFont typeface="Wingdings" panose="05000000000000000000" pitchFamily="2" charset="2"/>
              <a:buChar char="Ø"/>
            </a:pPr>
            <a:r>
              <a:rPr lang="en-US"/>
              <a:t>Every effort is made to offer individuals same-day intake and admission appointments to better ensure that those who reach out for care receive services</a:t>
            </a:r>
          </a:p>
          <a:p>
            <a:pPr marL="1025525" lvl="1">
              <a:buFont typeface="Wingdings" panose="05000000000000000000" pitchFamily="2" charset="2"/>
              <a:buChar char="Ø"/>
            </a:pPr>
            <a:r>
              <a:rPr lang="en-US"/>
              <a:t>This means at least a meaningful interaction is provided so that the person wants to come back and complete the full process. </a:t>
            </a:r>
          </a:p>
          <a:p>
            <a:pPr marL="1025525" lvl="1">
              <a:buFont typeface="Wingdings" panose="05000000000000000000" pitchFamily="2" charset="2"/>
              <a:buChar char="Ø"/>
            </a:pPr>
            <a:r>
              <a:rPr lang="en-US" sz="1400" b="1"/>
              <a:t>REMEMBER</a:t>
            </a:r>
            <a:r>
              <a:rPr lang="en-US" sz="1400"/>
              <a:t>: </a:t>
            </a:r>
            <a:r>
              <a:rPr lang="en-US" sz="1400">
                <a:solidFill>
                  <a:schemeClr val="accent4">
                    <a:lumMod val="75000"/>
                  </a:schemeClr>
                </a:solidFill>
              </a:rPr>
              <a:t>You can get an engagement authorization for </a:t>
            </a:r>
            <a:r>
              <a:rPr lang="en-US" sz="1400" u="sng">
                <a:solidFill>
                  <a:schemeClr val="accent4">
                    <a:lumMod val="75000"/>
                  </a:schemeClr>
                </a:solidFill>
              </a:rPr>
              <a:t>outpatient</a:t>
            </a:r>
            <a:r>
              <a:rPr lang="en-US" sz="1400">
                <a:solidFill>
                  <a:schemeClr val="accent4">
                    <a:lumMod val="75000"/>
                  </a:schemeClr>
                </a:solidFill>
              </a:rPr>
              <a:t> admissions if you need more time to work with new patients to engage a client, make a diagnosis, and complete assessment paperwork.  </a:t>
            </a:r>
            <a:endParaRPr lang="en-US" sz="1400" b="1">
              <a:solidFill>
                <a:schemeClr val="accent4">
                  <a:lumMod val="75000"/>
                </a:schemeClr>
              </a:solidFill>
            </a:endParaRPr>
          </a:p>
          <a:p>
            <a:r>
              <a:rPr lang="en-US" b="1"/>
              <a:t>Maximum Timeframes by Level of Care – </a:t>
            </a:r>
            <a:r>
              <a:rPr lang="en-US" b="1">
                <a:solidFill>
                  <a:schemeClr val="accent6">
                    <a:lumMod val="50000"/>
                  </a:schemeClr>
                </a:solidFill>
              </a:rPr>
              <a:t>Not Best Practice</a:t>
            </a:r>
          </a:p>
          <a:p>
            <a:pPr marL="631825" lvl="1">
              <a:buFont typeface="Wingdings" panose="05000000000000000000" pitchFamily="2" charset="2"/>
              <a:buChar char="Ø"/>
            </a:pPr>
            <a:r>
              <a:rPr lang="en-US" sz="1800"/>
              <a:t>Residential/Inpatient: Conduct intake appointment within 48 hours of first contact</a:t>
            </a:r>
          </a:p>
          <a:p>
            <a:pPr marL="631825" lvl="1">
              <a:buFont typeface="Wingdings" panose="05000000000000000000" pitchFamily="2" charset="2"/>
              <a:buChar char="Ø"/>
            </a:pPr>
            <a:r>
              <a:rPr lang="en-US" sz="1800"/>
              <a:t>Opioid Treatment Program: Conduct intake appointment within 3 business days of first contact</a:t>
            </a:r>
          </a:p>
          <a:p>
            <a:pPr marL="631825" lvl="1">
              <a:buFont typeface="Wingdings" panose="05000000000000000000" pitchFamily="2" charset="2"/>
              <a:buChar char="Ø"/>
            </a:pPr>
            <a:r>
              <a:rPr lang="en-US" sz="1800"/>
              <a:t>Outpatient: Conduct intake appointment within 10 business days of first contact</a:t>
            </a:r>
            <a:endParaRPr lang="en-US" sz="1800" b="1"/>
          </a:p>
          <a:p>
            <a:r>
              <a:rPr lang="en-US" b="1"/>
              <a:t>No Next Day(s) Call Backs or Waitlists</a:t>
            </a:r>
          </a:p>
          <a:p>
            <a:pPr marL="625475" indent="-285750">
              <a:buFont typeface="Wingdings" panose="05000000000000000000" pitchFamily="2" charset="2"/>
              <a:buChar char="Ø"/>
            </a:pPr>
            <a:r>
              <a:rPr lang="en-US" sz="1750"/>
              <a:t>If we can’t admit a patient within these timelines, we do a warm handoff to an agency that can</a:t>
            </a:r>
          </a:p>
        </p:txBody>
      </p:sp>
    </p:spTree>
    <p:extLst>
      <p:ext uri="{BB962C8B-B14F-4D97-AF65-F5344CB8AC3E}">
        <p14:creationId xmlns:p14="http://schemas.microsoft.com/office/powerpoint/2010/main" val="3226060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9590400" cy="753760"/>
          </a:xfrm>
          <a:prstGeom prst="rect">
            <a:avLst/>
          </a:prstGeom>
          <a:solidFill>
            <a:schemeClr val="accent4">
              <a:lumMod val="20000"/>
              <a:lumOff val="80000"/>
            </a:schemeClr>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ADMISSION CRITERIA</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7" y="1320549"/>
            <a:ext cx="11483699" cy="4508752"/>
          </a:xfrm>
          <a:prstGeom prst="rect">
            <a:avLst/>
          </a:prstGeom>
          <a:solidFill>
            <a:schemeClr val="bg1"/>
          </a:solidFill>
          <a:ln>
            <a:noFill/>
          </a:ln>
          <a:effectLst>
            <a:glow rad="63500">
              <a:schemeClr val="accent4">
                <a:satMod val="175000"/>
                <a:alpha val="40000"/>
              </a:schemeClr>
            </a:glow>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spcBef>
                <a:spcPts val="1200"/>
              </a:spcBef>
              <a:spcAft>
                <a:spcPts val="1200"/>
              </a:spcAft>
            </a:pPr>
            <a:r>
              <a:rPr lang="en-US" b="1" dirty="0"/>
              <a:t>Toxicology Tests Results</a:t>
            </a:r>
          </a:p>
          <a:p>
            <a:pPr marL="625475" indent="-285750">
              <a:spcBef>
                <a:spcPts val="1200"/>
              </a:spcBef>
              <a:spcAft>
                <a:spcPts val="1200"/>
              </a:spcAft>
              <a:buFont typeface="Wingdings" panose="05000000000000000000" pitchFamily="2" charset="2"/>
              <a:buChar char="Ø"/>
            </a:pPr>
            <a:r>
              <a:rPr lang="en-US" dirty="0"/>
              <a:t>A “positive” or “negative” test is never a fixed requirement or prerequisite to admission </a:t>
            </a:r>
          </a:p>
          <a:p>
            <a:pPr marL="625475" indent="-285750">
              <a:spcBef>
                <a:spcPts val="1200"/>
              </a:spcBef>
              <a:spcAft>
                <a:spcPts val="1200"/>
              </a:spcAft>
              <a:buFont typeface="Wingdings" panose="05000000000000000000" pitchFamily="2" charset="2"/>
              <a:buChar char="Ø"/>
            </a:pPr>
            <a:r>
              <a:rPr lang="en-US" dirty="0"/>
              <a:t>Toxicology testing is one of many tools to determine appropriate services</a:t>
            </a:r>
          </a:p>
          <a:p>
            <a:pPr marL="625475" indent="-285750">
              <a:spcBef>
                <a:spcPts val="1200"/>
              </a:spcBef>
              <a:spcAft>
                <a:spcPts val="1200"/>
              </a:spcAft>
              <a:buFont typeface="Wingdings" panose="05000000000000000000" pitchFamily="2" charset="2"/>
              <a:buChar char="Ø"/>
            </a:pPr>
            <a:r>
              <a:rPr lang="en-US" dirty="0"/>
              <a:t>Individuals who disclose recent substance use – such as in the previous 24 hours – or who test “positive” are still eligible for admission </a:t>
            </a:r>
            <a:r>
              <a:rPr lang="en-US" u="sng" dirty="0"/>
              <a:t>IF</a:t>
            </a:r>
            <a:r>
              <a:rPr lang="en-US" dirty="0"/>
              <a:t> there are no acute medical or behavioral health symptoms requiring resolution at a different level of care</a:t>
            </a:r>
          </a:p>
          <a:p>
            <a:pPr marL="1025525" lvl="1">
              <a:spcBef>
                <a:spcPts val="1200"/>
              </a:spcBef>
              <a:spcAft>
                <a:spcPts val="1200"/>
              </a:spcAft>
              <a:buFont typeface="Wingdings" panose="05000000000000000000" pitchFamily="2" charset="2"/>
              <a:buChar char="Ø"/>
            </a:pPr>
            <a:r>
              <a:rPr lang="en-US" dirty="0"/>
              <a:t>It is not standard practice to refer patients for medical clearance solely because of substance use</a:t>
            </a:r>
          </a:p>
        </p:txBody>
      </p:sp>
    </p:spTree>
    <p:extLst>
      <p:ext uri="{BB962C8B-B14F-4D97-AF65-F5344CB8AC3E}">
        <p14:creationId xmlns:p14="http://schemas.microsoft.com/office/powerpoint/2010/main" val="631585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9590400" cy="753760"/>
          </a:xfrm>
          <a:prstGeom prst="rect">
            <a:avLst/>
          </a:prstGeom>
          <a:solidFill>
            <a:schemeClr val="accent4">
              <a:lumMod val="20000"/>
              <a:lumOff val="80000"/>
            </a:schemeClr>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ADMISSION CRITERIA</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7" y="1349123"/>
            <a:ext cx="11483699" cy="5022493"/>
          </a:xfrm>
          <a:prstGeom prst="rect">
            <a:avLst/>
          </a:prstGeom>
          <a:solidFill>
            <a:schemeClr val="bg1"/>
          </a:solidFill>
          <a:ln>
            <a:noFill/>
          </a:ln>
          <a:effectLst>
            <a:glow rad="63500">
              <a:schemeClr val="accent4">
                <a:satMod val="175000"/>
                <a:alpha val="40000"/>
              </a:schemeClr>
            </a:glow>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Mental Health Diagnosis</a:t>
            </a:r>
          </a:p>
          <a:p>
            <a:pPr marL="625475" indent="-285750">
              <a:buFont typeface="Wingdings" panose="05000000000000000000" pitchFamily="2" charset="2"/>
              <a:buChar char="Ø"/>
            </a:pPr>
            <a:r>
              <a:rPr lang="en-US" dirty="0"/>
              <a:t>People with mild, moderate and severe mental health diagnosis are admitted if they can functionally participate in SUD services. Their functional status is considered.</a:t>
            </a:r>
          </a:p>
          <a:p>
            <a:pPr marL="625475" indent="-285750">
              <a:buFont typeface="Wingdings" panose="05000000000000000000" pitchFamily="2" charset="2"/>
              <a:buChar char="Ø"/>
            </a:pPr>
            <a:r>
              <a:rPr lang="en-US" dirty="0"/>
              <a:t>Prescribed psychiatric medications or history of suicide attempts is not in and of themselves a reason to refuse care or admission as they may be simultaneously capable of participation. </a:t>
            </a:r>
          </a:p>
          <a:p>
            <a:r>
              <a:rPr lang="en-US" b="1" dirty="0"/>
              <a:t>Prescribed Medications </a:t>
            </a:r>
          </a:p>
          <a:p>
            <a:pPr marL="625475" indent="-285750">
              <a:buFont typeface="Wingdings" panose="05000000000000000000" pitchFamily="2" charset="2"/>
              <a:buChar char="Ø"/>
            </a:pPr>
            <a:r>
              <a:rPr lang="en-US" dirty="0"/>
              <a:t>People are not required to stop or taper medications to be admitted or services, this includes:</a:t>
            </a:r>
          </a:p>
          <a:p>
            <a:pPr marL="1025525" lvl="1">
              <a:buFont typeface="Wingdings" panose="05000000000000000000" pitchFamily="2" charset="2"/>
              <a:buChar char="Ø"/>
            </a:pPr>
            <a:r>
              <a:rPr lang="en-US" dirty="0"/>
              <a:t>Addiction medications such as methadone, buprenorphine, naltrexone are facilitated and available for patients</a:t>
            </a:r>
          </a:p>
          <a:p>
            <a:pPr marL="1025525" lvl="1">
              <a:buFont typeface="Wingdings" panose="05000000000000000000" pitchFamily="2" charset="2"/>
              <a:buChar char="Ø"/>
            </a:pPr>
            <a:r>
              <a:rPr lang="en-US" dirty="0"/>
              <a:t>Treatment with psychiatric medications, including controlled substances such as psychostimulants, opioids not FDA-approved for opioid use disorder, and benzodiazepines –  are medical clinicians make an individualized determination about the appropriateness for that patient </a:t>
            </a:r>
          </a:p>
          <a:p>
            <a:r>
              <a:rPr lang="en-US" b="1" dirty="0"/>
              <a:t>Medical Conditions</a:t>
            </a:r>
          </a:p>
          <a:p>
            <a:pPr marL="625475" indent="-285750">
              <a:buFont typeface="Wingdings" panose="05000000000000000000" pitchFamily="2" charset="2"/>
              <a:buChar char="Ø"/>
            </a:pPr>
            <a:r>
              <a:rPr lang="en-US" dirty="0"/>
              <a:t>People with medical conditions are admitted if they can functionally participate in SUD services.</a:t>
            </a:r>
          </a:p>
        </p:txBody>
      </p:sp>
    </p:spTree>
    <p:extLst>
      <p:ext uri="{BB962C8B-B14F-4D97-AF65-F5344CB8AC3E}">
        <p14:creationId xmlns:p14="http://schemas.microsoft.com/office/powerpoint/2010/main" val="3316793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369455" y="360145"/>
            <a:ext cx="9682812" cy="753760"/>
          </a:xfrm>
          <a:prstGeom prst="rect">
            <a:avLst/>
          </a:prstGeom>
          <a:solidFill>
            <a:schemeClr val="accent4">
              <a:lumMod val="20000"/>
              <a:lumOff val="80000"/>
            </a:schemeClr>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ADMISSION CRITERIA – MEDI-CAL STATUS</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369455" y="1349124"/>
            <a:ext cx="11576111" cy="4433368"/>
          </a:xfrm>
          <a:prstGeom prst="rect">
            <a:avLst/>
          </a:prstGeom>
          <a:solidFill>
            <a:schemeClr val="bg1"/>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Medi-Cal Intercounty Transfers (ICT)</a:t>
            </a:r>
          </a:p>
          <a:p>
            <a:pPr marL="625475" indent="-285750">
              <a:buFont typeface="Wingdings" panose="05000000000000000000" pitchFamily="2" charset="2"/>
              <a:buChar char="Ø"/>
            </a:pPr>
            <a:r>
              <a:rPr lang="en-US" b="1">
                <a:solidFill>
                  <a:schemeClr val="accent2">
                    <a:lumMod val="75000"/>
                  </a:schemeClr>
                </a:solidFill>
              </a:rPr>
              <a:t>We admit people immediately who live in LA County and need Medi-Cal transferred</a:t>
            </a:r>
          </a:p>
          <a:p>
            <a:pPr marL="625475" indent="-285750">
              <a:buFont typeface="Wingdings" panose="05000000000000000000" pitchFamily="2" charset="2"/>
              <a:buChar char="Ø"/>
            </a:pPr>
            <a:r>
              <a:rPr lang="en-US"/>
              <a:t>DO NOT WAIT until Medi-Cal County of Residence or County of Responsibility is changed to admit</a:t>
            </a:r>
          </a:p>
          <a:p>
            <a:pPr marL="625475" indent="-285750">
              <a:buFont typeface="Wingdings" panose="05000000000000000000" pitchFamily="2" charset="2"/>
              <a:buChar char="Ø"/>
            </a:pPr>
            <a:r>
              <a:rPr lang="en-US"/>
              <a:t>Initiate the transfer process on the first day of service to better ensure reimbursement</a:t>
            </a:r>
          </a:p>
          <a:p>
            <a:pPr marL="625475" indent="-285750">
              <a:buFont typeface="Wingdings" panose="05000000000000000000" pitchFamily="2" charset="2"/>
              <a:buChar char="Ø"/>
            </a:pPr>
            <a:r>
              <a:rPr lang="en-US"/>
              <a:t>Follow ICT instructions on the most current version of the SAPC Provider Manual</a:t>
            </a:r>
          </a:p>
          <a:p>
            <a:pPr marL="339725" indent="0">
              <a:buNone/>
            </a:pPr>
            <a:endParaRPr lang="en-US" sz="1000"/>
          </a:p>
          <a:p>
            <a:r>
              <a:rPr lang="en-US" b="1"/>
              <a:t>Pending Medi-Cal Enrollment</a:t>
            </a:r>
          </a:p>
          <a:p>
            <a:pPr marL="625475" indent="-285750">
              <a:buFont typeface="Wingdings" panose="05000000000000000000" pitchFamily="2" charset="2"/>
              <a:buChar char="Ø"/>
            </a:pPr>
            <a:r>
              <a:rPr lang="en-US" b="1">
                <a:solidFill>
                  <a:schemeClr val="accent2">
                    <a:lumMod val="75000"/>
                  </a:schemeClr>
                </a:solidFill>
              </a:rPr>
              <a:t>We admit people immediately who are Medi-Cal eligible but unenrolled </a:t>
            </a:r>
          </a:p>
          <a:p>
            <a:pPr marL="625475" indent="-285750">
              <a:buFont typeface="Wingdings" panose="05000000000000000000" pitchFamily="2" charset="2"/>
              <a:buChar char="Ø"/>
            </a:pPr>
            <a:r>
              <a:rPr lang="en-US"/>
              <a:t>DO NOT WAIT until Medi-Cal application is submitted or approved to admit</a:t>
            </a:r>
          </a:p>
          <a:p>
            <a:pPr marL="625475" indent="-285750">
              <a:buFont typeface="Wingdings" panose="05000000000000000000" pitchFamily="2" charset="2"/>
              <a:buChar char="Ø"/>
            </a:pPr>
            <a:r>
              <a:rPr lang="en-US"/>
              <a:t>Help complete the application on the first day of service to better ensure reimbursement</a:t>
            </a:r>
          </a:p>
          <a:p>
            <a:pPr marL="1025525" lvl="1">
              <a:buFont typeface="Wingdings" panose="05000000000000000000" pitchFamily="2" charset="2"/>
              <a:buChar char="Ø"/>
            </a:pPr>
            <a:r>
              <a:rPr lang="en-US"/>
              <a:t>Medi-Cal is available to all income eligible individuals, including non-citizens</a:t>
            </a:r>
          </a:p>
        </p:txBody>
      </p:sp>
      <p:sp>
        <p:nvSpPr>
          <p:cNvPr id="6" name="Content Placeholder 2">
            <a:extLst>
              <a:ext uri="{FF2B5EF4-FFF2-40B4-BE49-F238E27FC236}">
                <a16:creationId xmlns:a16="http://schemas.microsoft.com/office/drawing/2014/main" id="{1FC3E5FB-103B-A691-59B8-F94F7140C281}"/>
              </a:ext>
            </a:extLst>
          </p:cNvPr>
          <p:cNvSpPr txBox="1">
            <a:spLocks/>
          </p:cNvSpPr>
          <p:nvPr/>
        </p:nvSpPr>
        <p:spPr>
          <a:xfrm>
            <a:off x="461867" y="5925478"/>
            <a:ext cx="11483699" cy="572377"/>
          </a:xfrm>
          <a:prstGeom prst="rect">
            <a:avLst/>
          </a:prstGeom>
          <a:solidFill>
            <a:schemeClr val="tx2">
              <a:lumMod val="20000"/>
              <a:lumOff val="80000"/>
            </a:schemeClr>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REMEMBER: </a:t>
            </a:r>
            <a:r>
              <a:rPr lang="en-US"/>
              <a:t>Check Medi-Cal enrollment status at least monthly for enrolled and enrolling beneficiaries and assist patients with renewal paperwork using the CARE COORDINATION benefit </a:t>
            </a:r>
            <a:endParaRPr lang="en-US" sz="1000"/>
          </a:p>
        </p:txBody>
      </p:sp>
    </p:spTree>
    <p:extLst>
      <p:ext uri="{BB962C8B-B14F-4D97-AF65-F5344CB8AC3E}">
        <p14:creationId xmlns:p14="http://schemas.microsoft.com/office/powerpoint/2010/main" val="4097381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ED674-5DAE-853C-8CF5-2F948B7EDE8F}"/>
              </a:ext>
            </a:extLst>
          </p:cNvPr>
          <p:cNvSpPr>
            <a:spLocks noGrp="1"/>
          </p:cNvSpPr>
          <p:nvPr>
            <p:ph type="title"/>
          </p:nvPr>
        </p:nvSpPr>
        <p:spPr/>
        <p:txBody>
          <a:bodyPr/>
          <a:lstStyle/>
          <a:p>
            <a:r>
              <a:rPr lang="en-US" b="1"/>
              <a:t>AGENDA</a:t>
            </a:r>
          </a:p>
        </p:txBody>
      </p:sp>
      <p:sp>
        <p:nvSpPr>
          <p:cNvPr id="3" name="Text Placeholder 2">
            <a:extLst>
              <a:ext uri="{FF2B5EF4-FFF2-40B4-BE49-F238E27FC236}">
                <a16:creationId xmlns:a16="http://schemas.microsoft.com/office/drawing/2014/main" id="{5787F0D2-CA70-AA13-3173-EAFBADF20202}"/>
              </a:ext>
            </a:extLst>
          </p:cNvPr>
          <p:cNvSpPr>
            <a:spLocks noGrp="1"/>
          </p:cNvSpPr>
          <p:nvPr>
            <p:ph type="body" idx="1"/>
          </p:nvPr>
        </p:nvSpPr>
        <p:spPr>
          <a:xfrm>
            <a:off x="6557554" y="2677644"/>
            <a:ext cx="5495109" cy="2283824"/>
          </a:xfrm>
        </p:spPr>
        <p:txBody>
          <a:bodyPr/>
          <a:lstStyle/>
          <a:p>
            <a:r>
              <a:rPr lang="en-US" b="1"/>
              <a:t>REVIEW Target Population (10 minutes)</a:t>
            </a:r>
          </a:p>
          <a:p>
            <a:r>
              <a:rPr lang="en-US" b="1"/>
              <a:t>Admission policy (40 minutes)</a:t>
            </a:r>
          </a:p>
          <a:p>
            <a:pPr marL="461963" indent="-174625">
              <a:buFont typeface="Arial" panose="020B0604020202020204" pitchFamily="34" charset="0"/>
              <a:buChar char="•"/>
              <a:tabLst>
                <a:tab pos="400050" algn="l"/>
              </a:tabLst>
            </a:pPr>
            <a:r>
              <a:rPr lang="en-US">
                <a:solidFill>
                  <a:srgbClr val="7030A0"/>
                </a:solidFill>
              </a:rPr>
              <a:t>Admit Discussion (15 minutes)</a:t>
            </a:r>
          </a:p>
          <a:p>
            <a:r>
              <a:rPr lang="en-US" b="1"/>
              <a:t>Discharge policy (40 minutes)</a:t>
            </a:r>
          </a:p>
          <a:p>
            <a:pPr marL="461963" indent="-174625">
              <a:buFont typeface="Arial" panose="020B0604020202020204" pitchFamily="34" charset="0"/>
              <a:buChar char="•"/>
              <a:tabLst>
                <a:tab pos="400050" algn="l"/>
              </a:tabLst>
            </a:pPr>
            <a:r>
              <a:rPr lang="en-US">
                <a:solidFill>
                  <a:srgbClr val="7030A0"/>
                </a:solidFill>
              </a:rPr>
              <a:t>Discharge Discussion (15 minutes)</a:t>
            </a:r>
          </a:p>
        </p:txBody>
      </p:sp>
    </p:spTree>
    <p:extLst>
      <p:ext uri="{BB962C8B-B14F-4D97-AF65-F5344CB8AC3E}">
        <p14:creationId xmlns:p14="http://schemas.microsoft.com/office/powerpoint/2010/main" val="1966813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9590400" cy="753760"/>
          </a:xfrm>
          <a:prstGeom prst="rect">
            <a:avLst/>
          </a:prstGeom>
          <a:solidFill>
            <a:schemeClr val="accent4">
              <a:lumMod val="20000"/>
              <a:lumOff val="80000"/>
            </a:schemeClr>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INTAKE AND ADMISSION PROCESS</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7" y="1368374"/>
            <a:ext cx="11483699" cy="5234557"/>
          </a:xfrm>
          <a:prstGeom prst="rect">
            <a:avLst/>
          </a:prstGeom>
          <a:solidFill>
            <a:schemeClr val="bg1"/>
          </a:solidFill>
          <a:ln>
            <a:noFill/>
          </a:ln>
          <a:effectLst>
            <a:glow rad="63500">
              <a:schemeClr val="accent4">
                <a:satMod val="175000"/>
                <a:alpha val="40000"/>
              </a:schemeClr>
            </a:glow>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US" b="1"/>
          </a:p>
          <a:p>
            <a:r>
              <a:rPr lang="en-US" b="1"/>
              <a:t>A Welcoming Environment is One of Our Top Priorities!</a:t>
            </a:r>
          </a:p>
          <a:p>
            <a:pPr marL="625475" indent="-285750">
              <a:buFont typeface="Wingdings" panose="05000000000000000000" pitchFamily="2" charset="2"/>
              <a:buChar char="Ø"/>
            </a:pPr>
            <a:r>
              <a:rPr lang="en-US"/>
              <a:t>Make every person feel welcome no matter when they contact us! Never miss an opportunity to make a good impression, as a bad experience may cause them not to get needed services.</a:t>
            </a:r>
          </a:p>
          <a:p>
            <a:pPr marL="625475" indent="-285750">
              <a:buFont typeface="Wingdings" panose="05000000000000000000" pitchFamily="2" charset="2"/>
              <a:buChar char="Ø"/>
            </a:pPr>
            <a:r>
              <a:rPr lang="en-US"/>
              <a:t>A person’s experience is more important than the process! Paperwork needs to be completed </a:t>
            </a:r>
            <a:r>
              <a:rPr lang="en-US" u="sng"/>
              <a:t>but</a:t>
            </a:r>
            <a:r>
              <a:rPr lang="en-US"/>
              <a:t> if you see a person needs more time make reasonable adjustments. </a:t>
            </a:r>
          </a:p>
          <a:p>
            <a:pPr marL="1025525" lvl="1">
              <a:buFont typeface="Wingdings" panose="05000000000000000000" pitchFamily="2" charset="2"/>
              <a:buChar char="Ø"/>
            </a:pPr>
            <a:r>
              <a:rPr lang="en-US"/>
              <a:t>Take time to learn what ideas, values, and intensions brought them into contact with your agency – whatever the reason(s) – get to know their needs before jumping into the paperwork.</a:t>
            </a:r>
          </a:p>
          <a:p>
            <a:pPr marL="625475" indent="-285750">
              <a:buFont typeface="Wingdings" panose="05000000000000000000" pitchFamily="2" charset="2"/>
              <a:buChar char="Ø"/>
            </a:pPr>
            <a:r>
              <a:rPr lang="en-US"/>
              <a:t>Take a look around the site, do we need to make any facility improvements so it feels like a good place to receive services? Tell us your ideas!</a:t>
            </a:r>
          </a:p>
          <a:p>
            <a:pPr marL="0" indent="0">
              <a:buNone/>
            </a:pPr>
            <a:endParaRPr lang="en-US" b="1"/>
          </a:p>
          <a:p>
            <a:r>
              <a:rPr lang="en-US" b="1"/>
              <a:t>Radical Hospitality – What is It?</a:t>
            </a:r>
          </a:p>
          <a:p>
            <a:pPr marL="625475" indent="-285750">
              <a:buFont typeface="Wingdings" panose="05000000000000000000" pitchFamily="2" charset="2"/>
              <a:buChar char="Ø"/>
            </a:pPr>
            <a:r>
              <a:rPr lang="en-US" i="1"/>
              <a:t>Going beyond our comfort zones and imagining a world where everyone is seen, heard and belongs!</a:t>
            </a:r>
          </a:p>
          <a:p>
            <a:pPr marL="625475" indent="-285750">
              <a:buFont typeface="Wingdings" panose="05000000000000000000" pitchFamily="2" charset="2"/>
              <a:buChar char="Ø"/>
            </a:pPr>
            <a:r>
              <a:rPr lang="en-US"/>
              <a:t>Take or watch the SAPC “Radical Hospitality” Training: </a:t>
            </a:r>
            <a:r>
              <a:rPr lang="en-US" sz="1400"/>
              <a:t>http://publichealth.lacounty.gov/sapc/providers/trainings-and-events.htm?tm</a:t>
            </a:r>
          </a:p>
          <a:p>
            <a:pPr marL="339725" indent="0">
              <a:buNone/>
            </a:pPr>
            <a:endParaRPr lang="en-US" sz="1000"/>
          </a:p>
        </p:txBody>
      </p:sp>
    </p:spTree>
    <p:extLst>
      <p:ext uri="{BB962C8B-B14F-4D97-AF65-F5344CB8AC3E}">
        <p14:creationId xmlns:p14="http://schemas.microsoft.com/office/powerpoint/2010/main" val="2954501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9590400" cy="753760"/>
          </a:xfrm>
          <a:prstGeom prst="rect">
            <a:avLst/>
          </a:prstGeom>
          <a:solidFill>
            <a:schemeClr val="accent4">
              <a:lumMod val="20000"/>
              <a:lumOff val="80000"/>
            </a:schemeClr>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INFORMATIONAL MATERIALS</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7" y="1349123"/>
            <a:ext cx="11483699" cy="5022493"/>
          </a:xfrm>
          <a:prstGeom prst="rect">
            <a:avLst/>
          </a:prstGeom>
          <a:solidFill>
            <a:schemeClr val="bg1"/>
          </a:solidFill>
          <a:ln>
            <a:noFill/>
          </a:ln>
          <a:effectLst>
            <a:glow rad="63500">
              <a:schemeClr val="accent4">
                <a:satMod val="175000"/>
                <a:alpha val="40000"/>
              </a:schemeClr>
            </a:glow>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US" b="1"/>
          </a:p>
          <a:p>
            <a:r>
              <a:rPr lang="en-US" b="1"/>
              <a:t>Help New Patients Access Needed Information </a:t>
            </a:r>
          </a:p>
          <a:p>
            <a:pPr marL="625475" indent="-285750">
              <a:buFont typeface="Wingdings" panose="05000000000000000000" pitchFamily="2" charset="2"/>
              <a:buChar char="Ø"/>
            </a:pPr>
            <a:r>
              <a:rPr lang="en-US"/>
              <a:t>Show them the patient video in their preferred language: </a:t>
            </a:r>
            <a:r>
              <a:rPr lang="en-US" sz="1800" u="sng">
                <a:solidFill>
                  <a:srgbClr val="0070C0"/>
                </a:solidFill>
                <a:effectLst/>
                <a:latin typeface="Arial"/>
                <a:ea typeface="Times New Roman" panose="02020603050405020304" pitchFamily="18" charset="0"/>
                <a:cs typeface="Arial"/>
                <a:hlinkClick r:id="rId2">
                  <a:extLst>
                    <a:ext uri="{A12FA001-AC4F-418D-AE19-62706E023703}">
                      <ahyp:hlinkClr xmlns:ahyp="http://schemas.microsoft.com/office/drawing/2018/hyperlinkcolor" val="tx"/>
                    </a:ext>
                  </a:extLst>
                </a:hlinkClick>
              </a:rPr>
              <a:t>http://publichealth.lacounty.gov/sapc/PatientPublic.</a:t>
            </a:r>
            <a:r>
              <a:rPr lang="en-US" u="sng">
                <a:solidFill>
                  <a:srgbClr val="0070C0"/>
                </a:solidFill>
                <a:latin typeface="Arial"/>
                <a:ea typeface="Times New Roman" panose="02020603050405020304" pitchFamily="18" charset="0"/>
                <a:cs typeface="Arial"/>
                <a:hlinkClick r:id="rId2">
                  <a:extLst>
                    <a:ext uri="{A12FA001-AC4F-418D-AE19-62706E023703}">
                      <ahyp:hlinkClr xmlns:ahyp="http://schemas.microsoft.com/office/drawing/2018/hyperlinkcolor" val="tx"/>
                    </a:ext>
                  </a:extLst>
                </a:hlinkClick>
              </a:rPr>
              <a:t>htm</a:t>
            </a:r>
            <a:r>
              <a:rPr lang="en-US">
                <a:solidFill>
                  <a:srgbClr val="0070C0"/>
                </a:solidFill>
                <a:latin typeface="Arial"/>
                <a:ea typeface="Times New Roman" panose="02020603050405020304" pitchFamily="18" charset="0"/>
                <a:cs typeface="Arial"/>
              </a:rPr>
              <a:t> </a:t>
            </a:r>
            <a:r>
              <a:rPr lang="en-US">
                <a:latin typeface="Arial"/>
                <a:ea typeface="Times New Roman" panose="02020603050405020304" pitchFamily="18" charset="0"/>
                <a:cs typeface="Arial"/>
              </a:rPr>
              <a:t> </a:t>
            </a:r>
            <a:endParaRPr lang="en-US"/>
          </a:p>
          <a:p>
            <a:pPr marL="625475" indent="-285750">
              <a:buFont typeface="Wingdings" panose="05000000000000000000" pitchFamily="2" charset="2"/>
              <a:buChar char="Ø"/>
            </a:pPr>
            <a:r>
              <a:rPr lang="en-US"/>
              <a:t>Give them a copy of the patient handbook via email or hardcopy: </a:t>
            </a:r>
            <a:r>
              <a:rPr lang="en-US" sz="1800" u="sng">
                <a:solidFill>
                  <a:srgbClr val="0070C0"/>
                </a:solidFill>
                <a:effectLst/>
                <a:latin typeface="Arial"/>
                <a:ea typeface="Times New Roman" panose="02020603050405020304" pitchFamily="18" charset="0"/>
                <a:cs typeface="Arial"/>
                <a:hlinkClick r:id="rId2">
                  <a:extLst>
                    <a:ext uri="{A12FA001-AC4F-418D-AE19-62706E023703}">
                      <ahyp:hlinkClr xmlns:ahyp="http://schemas.microsoft.com/office/drawing/2018/hyperlinkcolor" val="tx"/>
                    </a:ext>
                  </a:extLst>
                </a:hlinkClick>
              </a:rPr>
              <a:t>http://publichealth.lacounty.gov/sapc/PatientPublic.</a:t>
            </a:r>
            <a:r>
              <a:rPr lang="en-US" u="sng">
                <a:solidFill>
                  <a:srgbClr val="0070C0"/>
                </a:solidFill>
                <a:latin typeface="Arial"/>
                <a:ea typeface="Times New Roman" panose="02020603050405020304" pitchFamily="18" charset="0"/>
                <a:cs typeface="Arial"/>
                <a:hlinkClick r:id="rId2">
                  <a:extLst>
                    <a:ext uri="{A12FA001-AC4F-418D-AE19-62706E023703}">
                      <ahyp:hlinkClr xmlns:ahyp="http://schemas.microsoft.com/office/drawing/2018/hyperlinkcolor" val="tx"/>
                    </a:ext>
                  </a:extLst>
                </a:hlinkClick>
              </a:rPr>
              <a:t>htm</a:t>
            </a:r>
            <a:r>
              <a:rPr lang="en-US">
                <a:solidFill>
                  <a:srgbClr val="0070C0"/>
                </a:solidFill>
                <a:latin typeface="Arial"/>
                <a:ea typeface="Times New Roman" panose="02020603050405020304" pitchFamily="18" charset="0"/>
                <a:cs typeface="Arial"/>
              </a:rPr>
              <a:t> </a:t>
            </a:r>
            <a:r>
              <a:rPr lang="en-US">
                <a:latin typeface="Arial"/>
                <a:ea typeface="Times New Roman" panose="02020603050405020304" pitchFamily="18" charset="0"/>
                <a:cs typeface="Arial"/>
              </a:rPr>
              <a:t> </a:t>
            </a:r>
            <a:endParaRPr lang="en-US"/>
          </a:p>
          <a:p>
            <a:pPr marL="625475" indent="-285750">
              <a:buFont typeface="Wingdings" panose="05000000000000000000" pitchFamily="2" charset="2"/>
              <a:buChar char="Ø"/>
            </a:pPr>
            <a:r>
              <a:rPr lang="en-US"/>
              <a:t>Take them to where we post on the wall our non-discrimination policy, how to make a grievance or complaint, how to access interpreter services, and our service costs.</a:t>
            </a:r>
          </a:p>
          <a:p>
            <a:pPr marL="339725" indent="0">
              <a:buNone/>
            </a:pPr>
            <a:endParaRPr lang="en-US"/>
          </a:p>
          <a:p>
            <a:r>
              <a:rPr lang="en-US" b="1"/>
              <a:t>Good Information to Provide</a:t>
            </a:r>
          </a:p>
          <a:p>
            <a:pPr marL="625475" indent="-285750">
              <a:buFont typeface="Wingdings" panose="05000000000000000000" pitchFamily="2" charset="2"/>
              <a:buChar char="Ø"/>
            </a:pPr>
            <a:r>
              <a:rPr lang="en-US"/>
              <a:t>Help them access the </a:t>
            </a:r>
            <a:r>
              <a:rPr lang="en-US">
                <a:solidFill>
                  <a:srgbClr val="0070C0"/>
                </a:solidFill>
                <a:hlinkClick r:id="rId3">
                  <a:extLst>
                    <a:ext uri="{A12FA001-AC4F-418D-AE19-62706E023703}">
                      <ahyp:hlinkClr xmlns:ahyp="http://schemas.microsoft.com/office/drawing/2018/hyperlinkcolor" val="tx"/>
                    </a:ext>
                  </a:extLst>
                </a:hlinkClick>
              </a:rPr>
              <a:t>http://www.recoverla.org</a:t>
            </a:r>
            <a:r>
              <a:rPr lang="en-US">
                <a:solidFill>
                  <a:srgbClr val="0070C0"/>
                </a:solidFill>
              </a:rPr>
              <a:t> </a:t>
            </a:r>
            <a:r>
              <a:rPr lang="en-US"/>
              <a:t>website on their phone in case they need other resources off hours. </a:t>
            </a:r>
          </a:p>
          <a:p>
            <a:pPr marL="625475" indent="-285750">
              <a:buFont typeface="Wingdings" panose="05000000000000000000" pitchFamily="2" charset="2"/>
              <a:buChar char="Ø"/>
            </a:pPr>
            <a:r>
              <a:rPr lang="en-US"/>
              <a:t>Make sure patients who are intravenous drug users know how to access harm reduction services as a precaution: </a:t>
            </a:r>
            <a:r>
              <a:rPr lang="en-US" sz="1800" u="sng">
                <a:solidFill>
                  <a:srgbClr val="0070C0"/>
                </a:solidFill>
                <a:effectLst/>
                <a:ea typeface="Times New Roman" panose="02020603050405020304" pitchFamily="18" charset="0"/>
                <a:hlinkClick r:id="rId4">
                  <a:extLst>
                    <a:ext uri="{A12FA001-AC4F-418D-AE19-62706E023703}">
                      <ahyp:hlinkClr xmlns:ahyp="http://schemas.microsoft.com/office/drawing/2018/hyperlinkcolor" val="tx"/>
                    </a:ext>
                  </a:extLst>
                </a:hlinkClick>
              </a:rPr>
              <a:t>http://publichealth.lacounty.gov/sapc/public/</a:t>
            </a:r>
            <a:r>
              <a:rPr lang="en-US" u="sng">
                <a:solidFill>
                  <a:srgbClr val="0070C0"/>
                </a:solidFill>
                <a:ea typeface="Times New Roman" panose="02020603050405020304" pitchFamily="18" charset="0"/>
                <a:hlinkClick r:id="rId4">
                  <a:extLst>
                    <a:ext uri="{A12FA001-AC4F-418D-AE19-62706E023703}">
                      <ahyp:hlinkClr xmlns:ahyp="http://schemas.microsoft.com/office/drawing/2018/hyperlinkcolor" val="tx"/>
                    </a:ext>
                  </a:extLst>
                </a:hlinkClick>
              </a:rPr>
              <a:t>harm-reduction</a:t>
            </a:r>
            <a:r>
              <a:rPr lang="en-US">
                <a:solidFill>
                  <a:srgbClr val="0070C0"/>
                </a:solidFill>
                <a:ea typeface="Times New Roman" panose="02020603050405020304" pitchFamily="18" charset="0"/>
              </a:rPr>
              <a:t> </a:t>
            </a:r>
            <a:endParaRPr lang="en-US"/>
          </a:p>
          <a:p>
            <a:pPr marL="339725" indent="0">
              <a:buNone/>
            </a:pPr>
            <a:endParaRPr lang="en-US" sz="1000"/>
          </a:p>
        </p:txBody>
      </p:sp>
    </p:spTree>
    <p:extLst>
      <p:ext uri="{BB962C8B-B14F-4D97-AF65-F5344CB8AC3E}">
        <p14:creationId xmlns:p14="http://schemas.microsoft.com/office/powerpoint/2010/main" val="2589503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9590400" cy="753760"/>
          </a:xfrm>
          <a:prstGeom prst="rect">
            <a:avLst/>
          </a:prstGeom>
          <a:solidFill>
            <a:schemeClr val="accent4">
              <a:lumMod val="20000"/>
              <a:lumOff val="80000"/>
            </a:schemeClr>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INTAKE AND ADMISSION PROCESS</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7" y="1349123"/>
            <a:ext cx="11483699" cy="5022493"/>
          </a:xfrm>
          <a:prstGeom prst="rect">
            <a:avLst/>
          </a:prstGeom>
          <a:solidFill>
            <a:schemeClr val="bg1"/>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US" b="1"/>
          </a:p>
          <a:p>
            <a:r>
              <a:rPr lang="en-US" b="1"/>
              <a:t>[</a:t>
            </a:r>
            <a:r>
              <a:rPr lang="en-US" b="1">
                <a:highlight>
                  <a:srgbClr val="FFFF00"/>
                </a:highlight>
              </a:rPr>
              <a:t>Add slides to make sure all your important agency specific information is included – use your submitted policy and procedure as a guide</a:t>
            </a:r>
            <a:r>
              <a:rPr lang="en-US" b="1"/>
              <a:t>]</a:t>
            </a:r>
          </a:p>
          <a:p>
            <a:pPr marL="339725" indent="0">
              <a:buNone/>
            </a:pPr>
            <a:endParaRPr lang="en-US" sz="1000"/>
          </a:p>
        </p:txBody>
      </p:sp>
    </p:spTree>
    <p:extLst>
      <p:ext uri="{BB962C8B-B14F-4D97-AF65-F5344CB8AC3E}">
        <p14:creationId xmlns:p14="http://schemas.microsoft.com/office/powerpoint/2010/main" val="1683136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9590400" cy="753760"/>
          </a:xfrm>
          <a:prstGeom prst="rect">
            <a:avLst/>
          </a:prstGeom>
          <a:solidFill>
            <a:schemeClr val="accent4">
              <a:lumMod val="20000"/>
              <a:lumOff val="80000"/>
            </a:schemeClr>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STAFF TRAINING</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7" y="1349123"/>
            <a:ext cx="11483699" cy="5022493"/>
          </a:xfrm>
          <a:prstGeom prst="rect">
            <a:avLst/>
          </a:prstGeom>
          <a:solidFill>
            <a:schemeClr val="bg1"/>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US" b="1"/>
          </a:p>
          <a:p>
            <a:r>
              <a:rPr lang="en-US" b="1"/>
              <a:t>You are receiving this training because you work directly with patients</a:t>
            </a:r>
          </a:p>
          <a:p>
            <a:pPr marL="625475" indent="-285750">
              <a:buFont typeface="Wingdings" panose="05000000000000000000" pitchFamily="2" charset="2"/>
              <a:buChar char="Ø"/>
            </a:pPr>
            <a:r>
              <a:rPr lang="en-US"/>
              <a:t>This training is provided upon hire and reviewed annually</a:t>
            </a:r>
          </a:p>
          <a:p>
            <a:pPr marL="625475" indent="-285750">
              <a:buFont typeface="Wingdings" panose="05000000000000000000" pitchFamily="2" charset="2"/>
              <a:buChar char="Ø"/>
            </a:pPr>
            <a:r>
              <a:rPr lang="en-US"/>
              <a:t>It included basic information on the following:</a:t>
            </a:r>
          </a:p>
          <a:p>
            <a:pPr marL="1025525" lvl="1">
              <a:buFont typeface="Wingdings" panose="05000000000000000000" pitchFamily="2" charset="2"/>
              <a:buChar char="Ø"/>
            </a:pPr>
            <a:r>
              <a:rPr lang="en-US"/>
              <a:t>Difference between readiness for treatment and readiness for abstinence</a:t>
            </a:r>
          </a:p>
          <a:p>
            <a:pPr marL="1025525" lvl="1">
              <a:buFont typeface="Wingdings" panose="05000000000000000000" pitchFamily="2" charset="2"/>
              <a:buChar char="Ø"/>
            </a:pPr>
            <a:r>
              <a:rPr lang="en-US"/>
              <a:t>Stages of Change by </a:t>
            </a:r>
            <a:r>
              <a:rPr lang="en-US" err="1"/>
              <a:t>Proschaska</a:t>
            </a:r>
            <a:r>
              <a:rPr lang="en-US"/>
              <a:t> and DiClemente</a:t>
            </a:r>
          </a:p>
          <a:p>
            <a:pPr marL="1025525" lvl="1">
              <a:buFont typeface="Wingdings" panose="05000000000000000000" pitchFamily="2" charset="2"/>
              <a:buChar char="Ø"/>
            </a:pPr>
            <a:r>
              <a:rPr lang="en-US"/>
              <a:t>Creating a welcoming service environment</a:t>
            </a:r>
          </a:p>
          <a:p>
            <a:pPr marL="1025525" lvl="1">
              <a:buFont typeface="Wingdings" panose="05000000000000000000" pitchFamily="2" charset="2"/>
              <a:buChar char="Ø"/>
            </a:pPr>
            <a:r>
              <a:rPr lang="en-US"/>
              <a:t>Tailoring services to patient needs</a:t>
            </a:r>
          </a:p>
          <a:p>
            <a:pPr marL="0" indent="0">
              <a:buNone/>
            </a:pPr>
            <a:endParaRPr lang="en-US" b="1"/>
          </a:p>
          <a:p>
            <a:r>
              <a:rPr lang="en-US" b="1"/>
              <a:t>You will also be provided future trainings to support your work with patients, including:</a:t>
            </a:r>
            <a:endParaRPr lang="en-US"/>
          </a:p>
          <a:p>
            <a:pPr marL="625475" indent="-285750">
              <a:buFont typeface="Wingdings" panose="05000000000000000000" pitchFamily="2" charset="2"/>
              <a:buChar char="Ø"/>
            </a:pPr>
            <a:r>
              <a:rPr lang="en-US"/>
              <a:t>Training on how to effectively implement Motivational Interviewing </a:t>
            </a:r>
          </a:p>
          <a:p>
            <a:pPr marL="625475" indent="-285750">
              <a:buFont typeface="Wingdings" panose="05000000000000000000" pitchFamily="2" charset="2"/>
              <a:buChar char="Ø"/>
            </a:pPr>
            <a:r>
              <a:rPr lang="en-US"/>
              <a:t>Additional training on the above topics as needed</a:t>
            </a:r>
          </a:p>
          <a:p>
            <a:pPr marL="625475" indent="-285750">
              <a:buFont typeface="Wingdings" panose="05000000000000000000" pitchFamily="2" charset="2"/>
              <a:buChar char="Ø"/>
            </a:pPr>
            <a:r>
              <a:rPr lang="en-US"/>
              <a:t>Staff meetings where supervisors and staff talk about these topics and improve services</a:t>
            </a:r>
          </a:p>
          <a:p>
            <a:pPr marL="339725" indent="0">
              <a:buNone/>
            </a:pPr>
            <a:endParaRPr lang="en-US" sz="1000"/>
          </a:p>
        </p:txBody>
      </p:sp>
    </p:spTree>
    <p:extLst>
      <p:ext uri="{BB962C8B-B14F-4D97-AF65-F5344CB8AC3E}">
        <p14:creationId xmlns:p14="http://schemas.microsoft.com/office/powerpoint/2010/main" val="2180488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9590400" cy="471128"/>
          </a:xfrm>
          <a:prstGeom prst="rect">
            <a:avLst/>
          </a:prstGeom>
          <a:solidFill>
            <a:schemeClr val="accent4">
              <a:lumMod val="20000"/>
              <a:lumOff val="80000"/>
            </a:schemeClr>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Let’s talk about specific </a:t>
            </a:r>
            <a:r>
              <a:rPr lang="en-US" b="1" u="sng"/>
              <a:t>admission</a:t>
            </a:r>
            <a:r>
              <a:rPr lang="en-US" b="1"/>
              <a:t> examples: </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7" y="1163783"/>
            <a:ext cx="11483699" cy="5530616"/>
          </a:xfrm>
          <a:prstGeom prst="rect">
            <a:avLst/>
          </a:prstGeom>
          <a:solidFill>
            <a:schemeClr val="bg1"/>
          </a:solidFill>
          <a:ln>
            <a:noFill/>
          </a:ln>
          <a:effectLst>
            <a:glow rad="63500">
              <a:schemeClr val="accent4">
                <a:satMod val="175000"/>
                <a:alpha val="40000"/>
              </a:schemeClr>
            </a:glow>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A person who tests positive during the intake process cannot be admitted that day </a:t>
            </a:r>
          </a:p>
          <a:p>
            <a:pPr marL="339725" indent="0">
              <a:buNone/>
            </a:pPr>
            <a:r>
              <a:rPr lang="en-US" sz="1600" b="1" i="1">
                <a:solidFill>
                  <a:srgbClr val="7030A0"/>
                </a:solidFill>
              </a:rPr>
              <a:t>FALSE – A person is enrolled and begins care (exception emergency medical services are required) </a:t>
            </a:r>
            <a:endParaRPr lang="en-US" sz="1600" i="1">
              <a:solidFill>
                <a:srgbClr val="7030A0"/>
              </a:solidFill>
            </a:endParaRPr>
          </a:p>
          <a:p>
            <a:r>
              <a:rPr lang="en-US" b="1"/>
              <a:t>A person should be referred to another program if we don’t have staff that speak their language</a:t>
            </a:r>
          </a:p>
          <a:p>
            <a:pPr marL="0" indent="0">
              <a:buNone/>
            </a:pPr>
            <a:r>
              <a:rPr lang="en-US" b="1">
                <a:solidFill>
                  <a:srgbClr val="7030A0"/>
                </a:solidFill>
              </a:rPr>
              <a:t>      </a:t>
            </a:r>
            <a:r>
              <a:rPr lang="en-US" sz="1600" b="1" i="1">
                <a:solidFill>
                  <a:srgbClr val="7030A0"/>
                </a:solidFill>
              </a:rPr>
              <a:t>FALSE – A person is entitled to language assistance services so they can participate at their preferred location</a:t>
            </a:r>
            <a:endParaRPr lang="en-US" sz="1600" b="1" i="1"/>
          </a:p>
          <a:p>
            <a:r>
              <a:rPr lang="en-US" b="1"/>
              <a:t>A person is admitted even when their Medi-Cal is assigned to another County</a:t>
            </a:r>
          </a:p>
          <a:p>
            <a:pPr marL="0" indent="0">
              <a:buNone/>
            </a:pPr>
            <a:r>
              <a:rPr lang="en-US" b="1" i="1">
                <a:solidFill>
                  <a:srgbClr val="7030A0"/>
                </a:solidFill>
              </a:rPr>
              <a:t>      </a:t>
            </a:r>
            <a:r>
              <a:rPr lang="en-US" sz="1600" b="1" i="1">
                <a:solidFill>
                  <a:srgbClr val="7030A0"/>
                </a:solidFill>
              </a:rPr>
              <a:t>TRUE – Don’t wait to serve an eligible patient, enroll now and start the transfer process right away</a:t>
            </a:r>
            <a:endParaRPr lang="en-US" sz="1600" b="1"/>
          </a:p>
          <a:p>
            <a:r>
              <a:rPr lang="en-US" b="1"/>
              <a:t>A person should test positive to justify admission to withdrawal management / residential care</a:t>
            </a:r>
          </a:p>
          <a:p>
            <a:pPr marL="0" indent="0">
              <a:buNone/>
            </a:pPr>
            <a:r>
              <a:rPr lang="en-US" b="1">
                <a:solidFill>
                  <a:srgbClr val="7030A0"/>
                </a:solidFill>
              </a:rPr>
              <a:t>     </a:t>
            </a:r>
            <a:r>
              <a:rPr lang="en-US" sz="1600" b="1" i="1">
                <a:solidFill>
                  <a:srgbClr val="7030A0"/>
                </a:solidFill>
              </a:rPr>
              <a:t>FALSE – Results of a test (+ or -) are never used as the sole determinant for why admission is offered / declined</a:t>
            </a:r>
            <a:endParaRPr lang="en-US" b="1"/>
          </a:p>
          <a:p>
            <a:r>
              <a:rPr lang="en-US" b="1"/>
              <a:t>A person does not need to agree to abstinence to be admitted and receive care</a:t>
            </a:r>
          </a:p>
          <a:p>
            <a:pPr marL="0" indent="0">
              <a:buNone/>
            </a:pPr>
            <a:r>
              <a:rPr lang="en-US" sz="1600" b="1" i="1">
                <a:solidFill>
                  <a:srgbClr val="7030A0"/>
                </a:solidFill>
              </a:rPr>
              <a:t>      TRUE – We serve people as they agree to participate in services and follow facility rules</a:t>
            </a:r>
            <a:endParaRPr lang="en-US" b="1"/>
          </a:p>
          <a:p>
            <a:r>
              <a:rPr lang="en-US" b="1"/>
              <a:t>We should not initiate care if we don’t have time to complete intake paperwork on Day 1</a:t>
            </a:r>
          </a:p>
          <a:p>
            <a:pPr marL="0" indent="0">
              <a:buNone/>
            </a:pPr>
            <a:r>
              <a:rPr lang="en-US" b="1" i="1">
                <a:solidFill>
                  <a:srgbClr val="7030A0"/>
                </a:solidFill>
              </a:rPr>
              <a:t>     </a:t>
            </a:r>
            <a:r>
              <a:rPr lang="en-US" sz="1600" b="1" i="1">
                <a:solidFill>
                  <a:srgbClr val="7030A0"/>
                </a:solidFill>
              </a:rPr>
              <a:t>FALSE – Same day admission is about a meaningful engagement to support return, not completing paperwork </a:t>
            </a:r>
            <a:endParaRPr lang="en-US" sz="1600"/>
          </a:p>
          <a:p>
            <a:r>
              <a:rPr lang="en-US" b="1"/>
              <a:t>A person cannot enroll in treatment if they have used substances in the past 24-hours</a:t>
            </a:r>
          </a:p>
          <a:p>
            <a:pPr marL="0" indent="0">
              <a:buNone/>
            </a:pPr>
            <a:r>
              <a:rPr lang="en-US" sz="1600" b="1" i="1">
                <a:solidFill>
                  <a:srgbClr val="7030A0"/>
                </a:solidFill>
              </a:rPr>
              <a:t>      FALSE – The State and County have been clear that this is no longer enforced. Call SAPC if cited.</a:t>
            </a:r>
            <a:endParaRPr lang="en-US" sz="1600" b="1"/>
          </a:p>
        </p:txBody>
      </p:sp>
    </p:spTree>
    <p:extLst>
      <p:ext uri="{BB962C8B-B14F-4D97-AF65-F5344CB8AC3E}">
        <p14:creationId xmlns:p14="http://schemas.microsoft.com/office/powerpoint/2010/main" val="137378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1000"/>
                                        <p:tgtEl>
                                          <p:spTgt spid="4">
                                            <p:txEl>
                                              <p:pRg st="7" end="7"/>
                                            </p:txEl>
                                          </p:spTgt>
                                        </p:tgtEl>
                                      </p:cBhvr>
                                    </p:animEffect>
                                    <p:anim calcmode="lin" valueType="num">
                                      <p:cBhvr>
                                        <p:cTn id="2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Effect transition="in" filter="fade">
                                      <p:cBhvr>
                                        <p:cTn id="35" dur="1000"/>
                                        <p:tgtEl>
                                          <p:spTgt spid="4">
                                            <p:txEl>
                                              <p:pRg st="9" end="9"/>
                                            </p:txEl>
                                          </p:spTgt>
                                        </p:tgtEl>
                                      </p:cBhvr>
                                    </p:animEffect>
                                    <p:anim calcmode="lin" valueType="num">
                                      <p:cBhvr>
                                        <p:cTn id="36"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11" end="11"/>
                                            </p:txEl>
                                          </p:spTgt>
                                        </p:tgtEl>
                                        <p:attrNameLst>
                                          <p:attrName>style.visibility</p:attrName>
                                        </p:attrNameLst>
                                      </p:cBhvr>
                                      <p:to>
                                        <p:strVal val="visible"/>
                                      </p:to>
                                    </p:set>
                                    <p:animEffect transition="in" filter="fade">
                                      <p:cBhvr>
                                        <p:cTn id="42" dur="1000"/>
                                        <p:tgtEl>
                                          <p:spTgt spid="4">
                                            <p:txEl>
                                              <p:pRg st="11" end="11"/>
                                            </p:txEl>
                                          </p:spTgt>
                                        </p:tgtEl>
                                      </p:cBhvr>
                                    </p:animEffect>
                                    <p:anim calcmode="lin" valueType="num">
                                      <p:cBhvr>
                                        <p:cTn id="43"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13" end="13"/>
                                            </p:txEl>
                                          </p:spTgt>
                                        </p:tgtEl>
                                        <p:attrNameLst>
                                          <p:attrName>style.visibility</p:attrName>
                                        </p:attrNameLst>
                                      </p:cBhvr>
                                      <p:to>
                                        <p:strVal val="visible"/>
                                      </p:to>
                                    </p:set>
                                    <p:animEffect transition="in" filter="fade">
                                      <p:cBhvr>
                                        <p:cTn id="49" dur="1000"/>
                                        <p:tgtEl>
                                          <p:spTgt spid="4">
                                            <p:txEl>
                                              <p:pRg st="13" end="13"/>
                                            </p:txEl>
                                          </p:spTgt>
                                        </p:tgtEl>
                                      </p:cBhvr>
                                    </p:animEffect>
                                    <p:anim calcmode="lin" valueType="num">
                                      <p:cBhvr>
                                        <p:cTn id="50"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3707C-3F5F-3E62-FDBA-5F245ED85AD5}"/>
              </a:ext>
            </a:extLst>
          </p:cNvPr>
          <p:cNvSpPr>
            <a:spLocks noGrp="1"/>
          </p:cNvSpPr>
          <p:nvPr>
            <p:ph type="ctrTitle"/>
          </p:nvPr>
        </p:nvSpPr>
        <p:spPr>
          <a:xfrm>
            <a:off x="1154955" y="2099733"/>
            <a:ext cx="8825658" cy="1188412"/>
          </a:xfrm>
        </p:spPr>
        <p:txBody>
          <a:bodyPr/>
          <a:lstStyle/>
          <a:p>
            <a:r>
              <a:rPr lang="en-US"/>
              <a:t>Admission Discussion</a:t>
            </a:r>
          </a:p>
        </p:txBody>
      </p:sp>
      <p:sp>
        <p:nvSpPr>
          <p:cNvPr id="3" name="Subtitle 2">
            <a:extLst>
              <a:ext uri="{FF2B5EF4-FFF2-40B4-BE49-F238E27FC236}">
                <a16:creationId xmlns:a16="http://schemas.microsoft.com/office/drawing/2014/main" id="{295F1F63-B324-9E57-D777-54088587698F}"/>
              </a:ext>
            </a:extLst>
          </p:cNvPr>
          <p:cNvSpPr>
            <a:spLocks noGrp="1"/>
          </p:cNvSpPr>
          <p:nvPr>
            <p:ph type="subTitle" idx="1"/>
          </p:nvPr>
        </p:nvSpPr>
        <p:spPr>
          <a:xfrm>
            <a:off x="1154955" y="3429000"/>
            <a:ext cx="8825658" cy="2209800"/>
          </a:xfrm>
        </p:spPr>
        <p:txBody>
          <a:bodyPr>
            <a:normAutofit/>
          </a:bodyPr>
          <a:lstStyle/>
          <a:p>
            <a:r>
              <a:rPr lang="en-US" sz="2000"/>
              <a:t>Questions?</a:t>
            </a:r>
          </a:p>
          <a:p>
            <a:r>
              <a:rPr lang="en-US" sz="2000"/>
              <a:t>Clarifications?</a:t>
            </a:r>
          </a:p>
          <a:p>
            <a:r>
              <a:rPr lang="en-US" sz="2000"/>
              <a:t>Opportunities?</a:t>
            </a:r>
          </a:p>
          <a:p>
            <a:r>
              <a:rPr lang="en-US" sz="2000"/>
              <a:t>Concerns?</a:t>
            </a:r>
          </a:p>
        </p:txBody>
      </p:sp>
    </p:spTree>
    <p:extLst>
      <p:ext uri="{BB962C8B-B14F-4D97-AF65-F5344CB8AC3E}">
        <p14:creationId xmlns:p14="http://schemas.microsoft.com/office/powerpoint/2010/main" val="3912352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7C41A-C486-85E9-D8DD-E4EBB9D8E9B8}"/>
              </a:ext>
            </a:extLst>
          </p:cNvPr>
          <p:cNvSpPr>
            <a:spLocks noGrp="1"/>
          </p:cNvSpPr>
          <p:nvPr>
            <p:ph type="title"/>
          </p:nvPr>
        </p:nvSpPr>
        <p:spPr/>
        <p:txBody>
          <a:bodyPr/>
          <a:lstStyle/>
          <a:p>
            <a:pPr algn="ctr"/>
            <a:r>
              <a:rPr lang="en-US" sz="5500" b="1"/>
              <a:t>DISCHARGE POLICY</a:t>
            </a:r>
          </a:p>
        </p:txBody>
      </p:sp>
      <p:sp>
        <p:nvSpPr>
          <p:cNvPr id="4" name="Text Placeholder 3">
            <a:extLst>
              <a:ext uri="{FF2B5EF4-FFF2-40B4-BE49-F238E27FC236}">
                <a16:creationId xmlns:a16="http://schemas.microsoft.com/office/drawing/2014/main" id="{759F55CF-BA2C-EA89-E740-40723C85BC06}"/>
              </a:ext>
            </a:extLst>
          </p:cNvPr>
          <p:cNvSpPr>
            <a:spLocks noGrp="1"/>
          </p:cNvSpPr>
          <p:nvPr>
            <p:ph type="body" sz="half" idx="2"/>
          </p:nvPr>
        </p:nvSpPr>
        <p:spPr>
          <a:xfrm>
            <a:off x="202132" y="5029199"/>
            <a:ext cx="11184554" cy="997857"/>
          </a:xfrm>
        </p:spPr>
        <p:txBody>
          <a:bodyPr>
            <a:normAutofit/>
          </a:bodyPr>
          <a:lstStyle/>
          <a:p>
            <a:pPr algn="ctr"/>
            <a:r>
              <a:rPr lang="en-US" sz="2000" b="1">
                <a:solidFill>
                  <a:schemeClr val="accent6">
                    <a:lumMod val="75000"/>
                  </a:schemeClr>
                </a:solidFill>
              </a:rPr>
              <a:t>What we do to ensure people want to stay enrolled are served and not discharged:</a:t>
            </a:r>
          </a:p>
        </p:txBody>
      </p:sp>
    </p:spTree>
    <p:extLst>
      <p:ext uri="{BB962C8B-B14F-4D97-AF65-F5344CB8AC3E}">
        <p14:creationId xmlns:p14="http://schemas.microsoft.com/office/powerpoint/2010/main" val="4276465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09C26-D070-F1A8-3743-37EED17FC9F8}"/>
              </a:ext>
            </a:extLst>
          </p:cNvPr>
          <p:cNvSpPr>
            <a:spLocks noGrp="1"/>
          </p:cNvSpPr>
          <p:nvPr>
            <p:ph type="title"/>
          </p:nvPr>
        </p:nvSpPr>
        <p:spPr>
          <a:xfrm>
            <a:off x="1225493" y="931816"/>
            <a:ext cx="2793158" cy="1358537"/>
          </a:xfrm>
        </p:spPr>
        <p:txBody>
          <a:bodyPr/>
          <a:lstStyle/>
          <a:p>
            <a:pPr algn="ctr"/>
            <a:r>
              <a:rPr lang="en-US" sz="3000" b="1"/>
              <a:t>DISCHARGE POLICY OVERVIEW</a:t>
            </a:r>
            <a:endParaRPr lang="en-US" sz="3000"/>
          </a:p>
        </p:txBody>
      </p:sp>
      <p:sp>
        <p:nvSpPr>
          <p:cNvPr id="3" name="Content Placeholder 2">
            <a:extLst>
              <a:ext uri="{FF2B5EF4-FFF2-40B4-BE49-F238E27FC236}">
                <a16:creationId xmlns:a16="http://schemas.microsoft.com/office/drawing/2014/main" id="{44BD5D9F-F5FE-710A-4947-2F141DAA6213}"/>
              </a:ext>
            </a:extLst>
          </p:cNvPr>
          <p:cNvSpPr>
            <a:spLocks noGrp="1"/>
          </p:cNvSpPr>
          <p:nvPr>
            <p:ph idx="1"/>
          </p:nvPr>
        </p:nvSpPr>
        <p:spPr>
          <a:xfrm>
            <a:off x="5274396" y="639618"/>
            <a:ext cx="5551872" cy="5578764"/>
          </a:xfrm>
        </p:spPr>
        <p:txBody>
          <a:bodyPr>
            <a:normAutofit/>
          </a:bodyPr>
          <a:lstStyle/>
          <a:p>
            <a:pPr marL="0" indent="0">
              <a:buNone/>
            </a:pPr>
            <a:r>
              <a:rPr lang="en-US" b="1">
                <a:solidFill>
                  <a:schemeClr val="accent6">
                    <a:lumMod val="50000"/>
                  </a:schemeClr>
                </a:solidFill>
              </a:rPr>
              <a:t>OVERVIEW - HIGHLIGHTS TO BE DISCUSSED</a:t>
            </a:r>
          </a:p>
          <a:p>
            <a:r>
              <a:rPr lang="en-US"/>
              <a:t>Positive toxicology (drug/UA) test doesn’t require automatic discharge​</a:t>
            </a:r>
          </a:p>
          <a:p>
            <a:r>
              <a:rPr lang="en-US"/>
              <a:t>No automatic discharge/transfer hospital/withdrawal management from residential​ if a patient lapses</a:t>
            </a:r>
          </a:p>
          <a:p>
            <a:r>
              <a:rPr lang="en-US"/>
              <a:t>Use the care coordination benefit to help prevent patients from losing Medi-Cal during the treatment episode​</a:t>
            </a:r>
          </a:p>
          <a:p>
            <a:r>
              <a:rPr lang="en-US"/>
              <a:t>No discharge when health benefits lapse for those that remain eligible​</a:t>
            </a:r>
          </a:p>
          <a:p>
            <a:r>
              <a:rPr lang="en-US"/>
              <a:t>Ensure a warm-handoff when stepping a patient up or down levels of care​</a:t>
            </a:r>
          </a:p>
          <a:p>
            <a:r>
              <a:rPr lang="en-US"/>
              <a:t>Provide informational materials at discharge, including naloxone</a:t>
            </a:r>
          </a:p>
        </p:txBody>
      </p:sp>
      <p:sp>
        <p:nvSpPr>
          <p:cNvPr id="4" name="Text Placeholder 3">
            <a:extLst>
              <a:ext uri="{FF2B5EF4-FFF2-40B4-BE49-F238E27FC236}">
                <a16:creationId xmlns:a16="http://schemas.microsoft.com/office/drawing/2014/main" id="{3DCDFD6E-C310-F129-0308-B573F51EA621}"/>
              </a:ext>
            </a:extLst>
          </p:cNvPr>
          <p:cNvSpPr>
            <a:spLocks noGrp="1"/>
          </p:cNvSpPr>
          <p:nvPr>
            <p:ph type="body" sz="half" idx="2"/>
          </p:nvPr>
        </p:nvSpPr>
        <p:spPr>
          <a:xfrm>
            <a:off x="960582" y="2824479"/>
            <a:ext cx="3445955" cy="2226491"/>
          </a:xfrm>
        </p:spPr>
        <p:txBody>
          <a:bodyPr>
            <a:normAutofit fontScale="92500" lnSpcReduction="10000"/>
          </a:bodyPr>
          <a:lstStyle/>
          <a:p>
            <a:pPr algn="ctr"/>
            <a:r>
              <a:rPr lang="en-US" sz="2600" b="1"/>
              <a:t>How is </a:t>
            </a:r>
            <a:r>
              <a:rPr lang="en-US" sz="2600" b="1">
                <a:solidFill>
                  <a:srgbClr val="FFFF00"/>
                </a:solidFill>
              </a:rPr>
              <a:t>[insert agency]</a:t>
            </a:r>
            <a:r>
              <a:rPr lang="en-US" sz="2600" b="1"/>
              <a:t> raising the bar for treatment discharge and working with patients to stay in care?</a:t>
            </a:r>
          </a:p>
        </p:txBody>
      </p:sp>
    </p:spTree>
    <p:extLst>
      <p:ext uri="{BB962C8B-B14F-4D97-AF65-F5344CB8AC3E}">
        <p14:creationId xmlns:p14="http://schemas.microsoft.com/office/powerpoint/2010/main" val="3115378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9590400" cy="753760"/>
          </a:xfrm>
          <a:prstGeom prst="rect">
            <a:avLst/>
          </a:prstGeom>
          <a:solidFill>
            <a:schemeClr val="accent4">
              <a:lumMod val="20000"/>
              <a:lumOff val="80000"/>
            </a:schemeClr>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POSITIVE TOXICOLOGY TEST RESULTS</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7" y="1339396"/>
            <a:ext cx="11483699" cy="5022493"/>
          </a:xfrm>
          <a:prstGeom prst="rect">
            <a:avLst/>
          </a:prstGeom>
          <a:solidFill>
            <a:schemeClr val="bg1"/>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What happens when a person lapses while participating in treatment services?</a:t>
            </a:r>
          </a:p>
          <a:p>
            <a:pPr marL="625475" indent="-285750">
              <a:buFont typeface="Wingdings" panose="05000000000000000000" pitchFamily="2" charset="2"/>
              <a:buChar char="Ø"/>
            </a:pPr>
            <a:r>
              <a:rPr lang="en-US"/>
              <a:t>Talk to them about why they used and determine if their goals have changed  </a:t>
            </a:r>
          </a:p>
          <a:p>
            <a:pPr marL="625475" indent="-285750">
              <a:buFont typeface="Wingdings" panose="05000000000000000000" pitchFamily="2" charset="2"/>
              <a:buChar char="Ø"/>
            </a:pPr>
            <a:r>
              <a:rPr lang="en-US"/>
              <a:t>Encourage them to remain in care and provide needed support services</a:t>
            </a:r>
          </a:p>
          <a:p>
            <a:pPr marL="625475" indent="-285750">
              <a:buFont typeface="Wingdings" panose="05000000000000000000" pitchFamily="2" charset="2"/>
              <a:buChar char="Ø"/>
            </a:pPr>
            <a:r>
              <a:rPr lang="en-US"/>
              <a:t>If a higher level of care is really needed, make sure a warm-handoff is provided – connect them</a:t>
            </a:r>
          </a:p>
          <a:p>
            <a:pPr marL="339725" indent="0">
              <a:buNone/>
            </a:pPr>
            <a:endParaRPr lang="en-US" sz="1000"/>
          </a:p>
          <a:p>
            <a:r>
              <a:rPr lang="en-US" b="1"/>
              <a:t>What if a lapse happens at a residential program?</a:t>
            </a:r>
          </a:p>
          <a:p>
            <a:pPr marL="625475" indent="-285750">
              <a:buFont typeface="Wingdings" panose="05000000000000000000" pitchFamily="2" charset="2"/>
              <a:buChar char="Ø"/>
            </a:pPr>
            <a:r>
              <a:rPr lang="en-US"/>
              <a:t>We do the same – talk and encourage them to stay. </a:t>
            </a:r>
          </a:p>
          <a:p>
            <a:pPr marL="625475" indent="-285750">
              <a:buFont typeface="Wingdings" panose="05000000000000000000" pitchFamily="2" charset="2"/>
              <a:buChar char="Ø"/>
            </a:pPr>
            <a:r>
              <a:rPr lang="en-US" b="1"/>
              <a:t>We don’t require every person who lapses to be “medically cleared” or to “go to detox/WM”</a:t>
            </a:r>
          </a:p>
          <a:p>
            <a:pPr marL="1025525" lvl="1">
              <a:buFont typeface="Wingdings" panose="05000000000000000000" pitchFamily="2" charset="2"/>
              <a:buChar char="Ø"/>
            </a:pPr>
            <a:r>
              <a:rPr lang="en-US" i="1"/>
              <a:t>Qualified professionals help determine if patients need medical services after a lapse</a:t>
            </a:r>
          </a:p>
          <a:p>
            <a:pPr marL="1025525" lvl="1">
              <a:buFont typeface="Wingdings" panose="05000000000000000000" pitchFamily="2" charset="2"/>
              <a:buChar char="Ø"/>
            </a:pPr>
            <a:r>
              <a:rPr lang="en-US" i="1"/>
              <a:t>Most patients can and should be safely managed onsite after a lapse and do not need to leave</a:t>
            </a:r>
            <a:endParaRPr lang="en-US"/>
          </a:p>
          <a:p>
            <a:pPr marL="625475" indent="-285750">
              <a:buFont typeface="Wingdings" panose="05000000000000000000" pitchFamily="2" charset="2"/>
              <a:buChar char="Ø"/>
            </a:pPr>
            <a:r>
              <a:rPr lang="en-US"/>
              <a:t>A patient will not be able to stay if [</a:t>
            </a:r>
            <a:r>
              <a:rPr lang="en-US">
                <a:solidFill>
                  <a:schemeClr val="accent2">
                    <a:lumMod val="75000"/>
                  </a:schemeClr>
                </a:solidFill>
              </a:rPr>
              <a:t>insert any allowable reasons per your discharge policy</a:t>
            </a:r>
            <a:r>
              <a:rPr lang="en-US"/>
              <a:t>]</a:t>
            </a:r>
          </a:p>
        </p:txBody>
      </p:sp>
    </p:spTree>
    <p:extLst>
      <p:ext uri="{BB962C8B-B14F-4D97-AF65-F5344CB8AC3E}">
        <p14:creationId xmlns:p14="http://schemas.microsoft.com/office/powerpoint/2010/main" val="3767448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9590400" cy="753760"/>
          </a:xfrm>
          <a:prstGeom prst="rect">
            <a:avLst/>
          </a:prstGeom>
          <a:solidFill>
            <a:schemeClr val="accent4">
              <a:lumMod val="20000"/>
              <a:lumOff val="80000"/>
            </a:schemeClr>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MEDI-CAL DISENROLLMENT</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7" y="1339396"/>
            <a:ext cx="11483699" cy="5022493"/>
          </a:xfrm>
          <a:prstGeom prst="rect">
            <a:avLst/>
          </a:prstGeom>
          <a:solidFill>
            <a:schemeClr val="bg1"/>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We help patients continue Medi-Cal enrollment and help them submit renewal paperwork</a:t>
            </a:r>
          </a:p>
          <a:p>
            <a:pPr marL="625475" indent="-285750">
              <a:buFont typeface="Wingdings" panose="05000000000000000000" pitchFamily="2" charset="2"/>
              <a:buChar char="Ø"/>
            </a:pPr>
            <a:r>
              <a:rPr lang="en-US"/>
              <a:t>Tell your patients you will help them complete Medi-Cal paperwork </a:t>
            </a:r>
          </a:p>
          <a:p>
            <a:pPr marL="625475" indent="-285750">
              <a:buFont typeface="Wingdings" panose="05000000000000000000" pitchFamily="2" charset="2"/>
              <a:buChar char="Ø"/>
            </a:pPr>
            <a:r>
              <a:rPr lang="en-US"/>
              <a:t>Check monthly to ensure patient Medi-Cal benefits are up-to-date</a:t>
            </a:r>
          </a:p>
          <a:p>
            <a:pPr marL="625475" indent="-285750">
              <a:buFont typeface="Wingdings" panose="05000000000000000000" pitchFamily="2" charset="2"/>
              <a:buChar char="Ø"/>
            </a:pPr>
            <a:r>
              <a:rPr lang="en-US"/>
              <a:t>Use the Care Coordination benefit to help eligible patients stay enrolled in Medi-Cal</a:t>
            </a:r>
          </a:p>
          <a:p>
            <a:pPr marL="625475" indent="-285750">
              <a:buFont typeface="Wingdings" panose="05000000000000000000" pitchFamily="2" charset="2"/>
              <a:buChar char="Ø"/>
            </a:pPr>
            <a:r>
              <a:rPr lang="en-US"/>
              <a:t>We can’t discharge patients whose coverage lapses but they are still Medi-Cal eligible</a:t>
            </a:r>
          </a:p>
          <a:p>
            <a:pPr marL="625475" indent="-285750">
              <a:buFont typeface="Wingdings" panose="05000000000000000000" pitchFamily="2" charset="2"/>
              <a:buChar char="Ø"/>
            </a:pPr>
            <a:r>
              <a:rPr lang="en-US" b="1">
                <a:solidFill>
                  <a:schemeClr val="accent2">
                    <a:lumMod val="75000"/>
                  </a:schemeClr>
                </a:solidFill>
              </a:rPr>
              <a:t>BE PROACTIVE! </a:t>
            </a:r>
            <a:r>
              <a:rPr lang="en-US">
                <a:solidFill>
                  <a:schemeClr val="accent2">
                    <a:lumMod val="75000"/>
                  </a:schemeClr>
                </a:solidFill>
              </a:rPr>
              <a:t>Patients get care they need, and our agency gets reimbursed. </a:t>
            </a:r>
          </a:p>
          <a:p>
            <a:pPr marL="339725" indent="0">
              <a:buNone/>
            </a:pPr>
            <a:endParaRPr lang="en-US" sz="1000"/>
          </a:p>
          <a:p>
            <a:r>
              <a:rPr lang="en-US" b="1"/>
              <a:t>When patients are no longer income eligible for Medi-Cal: </a:t>
            </a:r>
          </a:p>
          <a:p>
            <a:pPr marL="625475" indent="-285750">
              <a:buFont typeface="Wingdings" panose="05000000000000000000" pitchFamily="2" charset="2"/>
              <a:buChar char="Ø"/>
            </a:pPr>
            <a:r>
              <a:rPr lang="en-US"/>
              <a:t>See if they are eligible for AB 109, CalWORKs, General Relief – SAPC reimburses for that just update authorization paperwork</a:t>
            </a:r>
          </a:p>
          <a:p>
            <a:pPr marL="625475" indent="-285750">
              <a:buFont typeface="Wingdings" panose="05000000000000000000" pitchFamily="2" charset="2"/>
              <a:buChar char="Ø"/>
            </a:pPr>
            <a:r>
              <a:rPr lang="en-US"/>
              <a:t>Offer sliding scale [</a:t>
            </a:r>
            <a:r>
              <a:rPr lang="en-US">
                <a:solidFill>
                  <a:schemeClr val="accent2">
                    <a:lumMod val="75000"/>
                  </a:schemeClr>
                </a:solidFill>
              </a:rPr>
              <a:t>insert agency details on how to access it</a:t>
            </a:r>
            <a:r>
              <a:rPr lang="en-US"/>
              <a:t>]</a:t>
            </a:r>
          </a:p>
        </p:txBody>
      </p:sp>
    </p:spTree>
    <p:extLst>
      <p:ext uri="{BB962C8B-B14F-4D97-AF65-F5344CB8AC3E}">
        <p14:creationId xmlns:p14="http://schemas.microsoft.com/office/powerpoint/2010/main" val="3045776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F57FA-2166-3D58-D47D-02913F39B0A6}"/>
              </a:ext>
            </a:extLst>
          </p:cNvPr>
          <p:cNvSpPr>
            <a:spLocks noGrp="1"/>
          </p:cNvSpPr>
          <p:nvPr>
            <p:ph type="title"/>
          </p:nvPr>
        </p:nvSpPr>
        <p:spPr>
          <a:xfrm>
            <a:off x="1198497" y="836023"/>
            <a:ext cx="8761413" cy="966529"/>
          </a:xfrm>
        </p:spPr>
        <p:txBody>
          <a:bodyPr/>
          <a:lstStyle/>
          <a:p>
            <a:r>
              <a:rPr lang="en-US" sz="2800" b="1" i="1"/>
              <a:t>“The opposite of addiction is NOT sobriety; </a:t>
            </a:r>
            <a:br>
              <a:rPr lang="en-US" sz="2800" b="1" i="1"/>
            </a:br>
            <a:r>
              <a:rPr lang="en-US" sz="2800" b="1" i="1"/>
              <a:t>  the opposite of addiction is </a:t>
            </a:r>
            <a:r>
              <a:rPr lang="en-US" sz="2800" b="1" i="1" u="sng"/>
              <a:t>connection</a:t>
            </a:r>
            <a:r>
              <a:rPr lang="en-US" sz="2800" b="1" i="1"/>
              <a:t>” </a:t>
            </a:r>
            <a:br>
              <a:rPr lang="en-US" sz="2400" i="1"/>
            </a:br>
            <a:r>
              <a:rPr lang="en-US" sz="2400" i="1"/>
              <a:t>							</a:t>
            </a:r>
            <a:r>
              <a:rPr lang="en-US" sz="2000" i="1">
                <a:solidFill>
                  <a:srgbClr val="0070C0"/>
                </a:solidFill>
              </a:rPr>
              <a:t>Johann Hari, British-Swiss Writer &amp; Journalist</a:t>
            </a:r>
            <a:endParaRPr lang="en-US"/>
          </a:p>
        </p:txBody>
      </p:sp>
      <p:pic>
        <p:nvPicPr>
          <p:cNvPr id="5" name="Picture 4" descr="A picture containing outdoor, sky, standing, sunset&#10;&#10;Description automatically generated">
            <a:extLst>
              <a:ext uri="{FF2B5EF4-FFF2-40B4-BE49-F238E27FC236}">
                <a16:creationId xmlns:a16="http://schemas.microsoft.com/office/drawing/2014/main" id="{4C2EA9E4-E155-6D89-EB77-DCD36E94ED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925" y="2743200"/>
            <a:ext cx="11182350" cy="3448354"/>
          </a:xfrm>
          <a:prstGeom prst="rect">
            <a:avLst/>
          </a:prstGeom>
        </p:spPr>
      </p:pic>
    </p:spTree>
    <p:extLst>
      <p:ext uri="{BB962C8B-B14F-4D97-AF65-F5344CB8AC3E}">
        <p14:creationId xmlns:p14="http://schemas.microsoft.com/office/powerpoint/2010/main" val="3365939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9590400" cy="753760"/>
          </a:xfrm>
          <a:prstGeom prst="rect">
            <a:avLst/>
          </a:prstGeom>
          <a:solidFill>
            <a:schemeClr val="accent4">
              <a:lumMod val="20000"/>
              <a:lumOff val="80000"/>
            </a:schemeClr>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DISCHARGE PROCESS</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7" y="1349123"/>
            <a:ext cx="11483699" cy="5022493"/>
          </a:xfrm>
          <a:prstGeom prst="rect">
            <a:avLst/>
          </a:prstGeom>
          <a:solidFill>
            <a:schemeClr val="bg1"/>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US" b="1"/>
          </a:p>
          <a:p>
            <a:r>
              <a:rPr lang="en-US" b="1"/>
              <a:t>[</a:t>
            </a:r>
            <a:r>
              <a:rPr lang="en-US" b="1">
                <a:highlight>
                  <a:srgbClr val="FFFF00"/>
                </a:highlight>
              </a:rPr>
              <a:t>Add slides to make sure all your important agency specific information is included – use your submitted policy and procedure as a guide</a:t>
            </a:r>
            <a:r>
              <a:rPr lang="en-US" b="1"/>
              <a:t>]</a:t>
            </a:r>
          </a:p>
          <a:p>
            <a:pPr marL="339725" indent="0">
              <a:buNone/>
            </a:pPr>
            <a:endParaRPr lang="en-US" sz="1000"/>
          </a:p>
        </p:txBody>
      </p:sp>
    </p:spTree>
    <p:extLst>
      <p:ext uri="{BB962C8B-B14F-4D97-AF65-F5344CB8AC3E}">
        <p14:creationId xmlns:p14="http://schemas.microsoft.com/office/powerpoint/2010/main" val="1613978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9590400" cy="753760"/>
          </a:xfrm>
          <a:prstGeom prst="rect">
            <a:avLst/>
          </a:prstGeom>
          <a:solidFill>
            <a:schemeClr val="accent4">
              <a:lumMod val="20000"/>
              <a:lumOff val="80000"/>
            </a:schemeClr>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INFORMATIONAL MATERIALS</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8" y="1349123"/>
            <a:ext cx="5246206" cy="5022493"/>
          </a:xfrm>
          <a:prstGeom prst="rect">
            <a:avLst/>
          </a:prstGeom>
          <a:solidFill>
            <a:schemeClr val="bg1"/>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Help Discharging New Patients Access Needed Information </a:t>
            </a:r>
            <a:endParaRPr lang="en-US"/>
          </a:p>
          <a:p>
            <a:pPr marL="625475" indent="-285750">
              <a:buFont typeface="Wingdings" panose="05000000000000000000" pitchFamily="2" charset="2"/>
              <a:buChar char="Ø"/>
            </a:pPr>
            <a:r>
              <a:rPr lang="en-US"/>
              <a:t>Help them access the </a:t>
            </a:r>
            <a:r>
              <a:rPr lang="en-US">
                <a:solidFill>
                  <a:srgbClr val="0070C0"/>
                </a:solidFill>
                <a:hlinkClick r:id="rId2">
                  <a:extLst>
                    <a:ext uri="{A12FA001-AC4F-418D-AE19-62706E023703}">
                      <ahyp:hlinkClr xmlns:ahyp="http://schemas.microsoft.com/office/drawing/2018/hyperlinkcolor" val="tx"/>
                    </a:ext>
                  </a:extLst>
                </a:hlinkClick>
              </a:rPr>
              <a:t>http://www.recoverla.org</a:t>
            </a:r>
            <a:r>
              <a:rPr lang="en-US">
                <a:solidFill>
                  <a:srgbClr val="0070C0"/>
                </a:solidFill>
              </a:rPr>
              <a:t> </a:t>
            </a:r>
            <a:r>
              <a:rPr lang="en-US"/>
              <a:t>website on their phone in case they need other resources off hours </a:t>
            </a:r>
          </a:p>
          <a:p>
            <a:pPr marL="625475" indent="-285750">
              <a:buFont typeface="Wingdings" panose="05000000000000000000" pitchFamily="2" charset="2"/>
              <a:buChar char="Ø"/>
            </a:pPr>
            <a:r>
              <a:rPr lang="en-US"/>
              <a:t>Offer an overdose prevention kit that includes naloxone to take with them for free </a:t>
            </a:r>
          </a:p>
          <a:p>
            <a:pPr marL="625475" indent="-285750">
              <a:buFont typeface="Wingdings" panose="05000000000000000000" pitchFamily="2" charset="2"/>
              <a:buChar char="Ø"/>
            </a:pPr>
            <a:r>
              <a:rPr lang="en-US"/>
              <a:t>Make sure patients who continue to use drugs know how to access harm reduction services: </a:t>
            </a:r>
            <a:r>
              <a:rPr lang="en-US" sz="1800" u="sng">
                <a:solidFill>
                  <a:srgbClr val="0070C0"/>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http://publichealth.lacounty.gov/sapc/public/harm-reduction</a:t>
            </a:r>
            <a:endParaRPr lang="en-US"/>
          </a:p>
          <a:p>
            <a:pPr marL="339725" indent="0">
              <a:buNone/>
            </a:pPr>
            <a:endParaRPr lang="en-US" sz="1000"/>
          </a:p>
        </p:txBody>
      </p:sp>
      <p:grpSp>
        <p:nvGrpSpPr>
          <p:cNvPr id="2" name="Group 1">
            <a:extLst>
              <a:ext uri="{FF2B5EF4-FFF2-40B4-BE49-F238E27FC236}">
                <a16:creationId xmlns:a16="http://schemas.microsoft.com/office/drawing/2014/main" id="{FFBF3ED5-906F-A1BA-BD64-82C0F2B9A5E4}"/>
              </a:ext>
            </a:extLst>
          </p:cNvPr>
          <p:cNvGrpSpPr/>
          <p:nvPr/>
        </p:nvGrpSpPr>
        <p:grpSpPr>
          <a:xfrm>
            <a:off x="6008887" y="1240972"/>
            <a:ext cx="3788256" cy="5256884"/>
            <a:chOff x="716451" y="1720949"/>
            <a:chExt cx="3500607" cy="5000535"/>
          </a:xfrm>
        </p:grpSpPr>
        <p:pic>
          <p:nvPicPr>
            <p:cNvPr id="5" name="Picture 4">
              <a:extLst>
                <a:ext uri="{FF2B5EF4-FFF2-40B4-BE49-F238E27FC236}">
                  <a16:creationId xmlns:a16="http://schemas.microsoft.com/office/drawing/2014/main" id="{381E0834-DB44-3DEC-8C85-D9FFE0AC9F2B}"/>
                </a:ext>
              </a:extLst>
            </p:cNvPr>
            <p:cNvPicPr>
              <a:picLocks noChangeAspect="1"/>
            </p:cNvPicPr>
            <p:nvPr/>
          </p:nvPicPr>
          <p:blipFill>
            <a:blip r:embed="rId4"/>
            <a:stretch>
              <a:fillRect/>
            </a:stretch>
          </p:blipFill>
          <p:spPr>
            <a:xfrm>
              <a:off x="2244017" y="1720949"/>
              <a:ext cx="1973041" cy="2726384"/>
            </a:xfrm>
            <a:prstGeom prst="rect">
              <a:avLst/>
            </a:prstGeom>
          </p:spPr>
        </p:pic>
        <p:pic>
          <p:nvPicPr>
            <p:cNvPr id="6" name="Picture 5">
              <a:extLst>
                <a:ext uri="{FF2B5EF4-FFF2-40B4-BE49-F238E27FC236}">
                  <a16:creationId xmlns:a16="http://schemas.microsoft.com/office/drawing/2014/main" id="{02FD6931-10DE-3FC1-DD14-6EF6D2662A8D}"/>
                </a:ext>
              </a:extLst>
            </p:cNvPr>
            <p:cNvPicPr>
              <a:picLocks noChangeAspect="1"/>
            </p:cNvPicPr>
            <p:nvPr/>
          </p:nvPicPr>
          <p:blipFill>
            <a:blip r:embed="rId5"/>
            <a:stretch>
              <a:fillRect/>
            </a:stretch>
          </p:blipFill>
          <p:spPr>
            <a:xfrm>
              <a:off x="716451" y="3481338"/>
              <a:ext cx="2228376" cy="3240146"/>
            </a:xfrm>
            <a:prstGeom prst="rect">
              <a:avLst/>
            </a:prstGeom>
          </p:spPr>
        </p:pic>
      </p:grpSp>
      <p:sp>
        <p:nvSpPr>
          <p:cNvPr id="8" name="TextBox 7">
            <a:extLst>
              <a:ext uri="{FF2B5EF4-FFF2-40B4-BE49-F238E27FC236}">
                <a16:creationId xmlns:a16="http://schemas.microsoft.com/office/drawing/2014/main" id="{136731B6-D1E8-65B5-0EA9-0B37A058DF1B}"/>
              </a:ext>
            </a:extLst>
          </p:cNvPr>
          <p:cNvSpPr txBox="1"/>
          <p:nvPr/>
        </p:nvSpPr>
        <p:spPr>
          <a:xfrm>
            <a:off x="8358860" y="4483517"/>
            <a:ext cx="3371272" cy="646331"/>
          </a:xfrm>
          <a:prstGeom prst="rect">
            <a:avLst/>
          </a:prstGeom>
          <a:noFill/>
        </p:spPr>
        <p:txBody>
          <a:bodyPr wrap="square">
            <a:spAutoFit/>
          </a:bodyPr>
          <a:lstStyle/>
          <a:p>
            <a:pPr marL="0" indent="0" algn="ctr">
              <a:buFont typeface="Arial"/>
              <a:buNone/>
            </a:pPr>
            <a:r>
              <a:rPr lang="en-US" sz="1200">
                <a:latin typeface="Arial" panose="020B0604020202020204" pitchFamily="34" charset="0"/>
                <a:cs typeface="Arial" panose="020B0604020202020204" pitchFamily="34" charset="0"/>
              </a:rPr>
              <a:t>Learn more about SUD services and resources, including a mobile friendly version of the SUD provider directory – SBAT! </a:t>
            </a:r>
            <a:endParaRPr lang="en-US" sz="1200" u="sng">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9976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9590400" cy="471128"/>
          </a:xfrm>
          <a:prstGeom prst="rect">
            <a:avLst/>
          </a:prstGeom>
          <a:solidFill>
            <a:schemeClr val="accent4">
              <a:lumMod val="20000"/>
              <a:lumOff val="80000"/>
            </a:schemeClr>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Let’s talk about specific </a:t>
            </a:r>
            <a:r>
              <a:rPr lang="en-US" b="1" u="sng"/>
              <a:t>discharge</a:t>
            </a:r>
            <a:r>
              <a:rPr lang="en-US" b="1"/>
              <a:t> examples: </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7" y="1163783"/>
            <a:ext cx="11483699" cy="5530616"/>
          </a:xfrm>
          <a:prstGeom prst="rect">
            <a:avLst/>
          </a:prstGeom>
          <a:solidFill>
            <a:schemeClr val="bg1"/>
          </a:solidFill>
          <a:ln>
            <a:noFill/>
          </a:ln>
          <a:effectLst>
            <a:glow rad="63500">
              <a:schemeClr val="accent4">
                <a:satMod val="175000"/>
                <a:alpha val="40000"/>
              </a:schemeClr>
            </a:glow>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All patients should be offered naloxone at discharge</a:t>
            </a:r>
          </a:p>
          <a:p>
            <a:pPr marL="339725" indent="0">
              <a:buNone/>
            </a:pPr>
            <a:r>
              <a:rPr lang="en-US" sz="1600" b="1" i="1" dirty="0">
                <a:solidFill>
                  <a:srgbClr val="7030A0"/>
                </a:solidFill>
              </a:rPr>
              <a:t>TRUE – This is a life-saving medication and does not condone or contribute to use</a:t>
            </a:r>
            <a:endParaRPr lang="en-US" sz="1600" i="1" dirty="0">
              <a:solidFill>
                <a:srgbClr val="7030A0"/>
              </a:solidFill>
            </a:endParaRPr>
          </a:p>
          <a:p>
            <a:r>
              <a:rPr lang="en-US" b="1" dirty="0"/>
              <a:t>A person who lapses in residential can “sleep it off” in the program</a:t>
            </a:r>
          </a:p>
          <a:p>
            <a:pPr marL="0" indent="0">
              <a:buNone/>
            </a:pPr>
            <a:r>
              <a:rPr lang="en-US" b="1" dirty="0">
                <a:solidFill>
                  <a:srgbClr val="7030A0"/>
                </a:solidFill>
              </a:rPr>
              <a:t>      </a:t>
            </a:r>
            <a:r>
              <a:rPr lang="en-US" sz="1600" b="1" i="1" dirty="0">
                <a:solidFill>
                  <a:srgbClr val="7030A0"/>
                </a:solidFill>
              </a:rPr>
              <a:t>TRUE – Patients without emergency medical symptoms can stay in the program – consult qualified professionals</a:t>
            </a:r>
            <a:endParaRPr lang="en-US" sz="1600" b="1" i="1" dirty="0"/>
          </a:p>
          <a:p>
            <a:r>
              <a:rPr lang="en-US" b="1" dirty="0"/>
              <a:t>A person should be discharged if they do not complete Medi-Cal reenrollment documents</a:t>
            </a:r>
          </a:p>
          <a:p>
            <a:pPr marL="0" indent="0">
              <a:buNone/>
            </a:pPr>
            <a:r>
              <a:rPr lang="en-US" b="1" i="1" dirty="0">
                <a:solidFill>
                  <a:srgbClr val="7030A0"/>
                </a:solidFill>
              </a:rPr>
              <a:t>      </a:t>
            </a:r>
            <a:r>
              <a:rPr lang="en-US" sz="1600" b="1" i="1" dirty="0">
                <a:solidFill>
                  <a:srgbClr val="7030A0"/>
                </a:solidFill>
              </a:rPr>
              <a:t>FALSE – Use the Care Coordination benefit to help the patient reenroll and prevent lapse in benefits</a:t>
            </a:r>
            <a:endParaRPr lang="en-US" sz="1600" b="1" dirty="0"/>
          </a:p>
          <a:p>
            <a:r>
              <a:rPr lang="en-US" b="1" dirty="0"/>
              <a:t>A non-abstinent patient can bring alcohol and drugs on property</a:t>
            </a:r>
          </a:p>
          <a:p>
            <a:pPr marL="0" indent="0">
              <a:buNone/>
            </a:pPr>
            <a:r>
              <a:rPr lang="en-US" b="1" dirty="0">
                <a:solidFill>
                  <a:srgbClr val="7030A0"/>
                </a:solidFill>
              </a:rPr>
              <a:t>     </a:t>
            </a:r>
            <a:r>
              <a:rPr lang="en-US" sz="1600" b="1" i="1" dirty="0">
                <a:solidFill>
                  <a:srgbClr val="7030A0"/>
                </a:solidFill>
              </a:rPr>
              <a:t>FALSE – It is ok to have policies that prohibit alcohol or drug use on property</a:t>
            </a:r>
            <a:endParaRPr lang="en-US" b="1" dirty="0"/>
          </a:p>
          <a:p>
            <a:r>
              <a:rPr lang="en-US" b="1" dirty="0"/>
              <a:t>A person who does not agree to abstinence cannot be discharged from residential for use</a:t>
            </a:r>
          </a:p>
          <a:p>
            <a:pPr marL="0" indent="0">
              <a:buNone/>
            </a:pPr>
            <a:r>
              <a:rPr lang="en-US" sz="1600" b="1" i="1" dirty="0">
                <a:solidFill>
                  <a:srgbClr val="7030A0"/>
                </a:solidFill>
              </a:rPr>
              <a:t>      FALSE – The decision to discharge is based on individualized circumstances and clinical need</a:t>
            </a:r>
            <a:endParaRPr lang="en-US" b="1" dirty="0"/>
          </a:p>
          <a:p>
            <a:r>
              <a:rPr lang="en-US" b="1" dirty="0"/>
              <a:t>A person does not need to be medically cleared by a hospital if they lapse in residential</a:t>
            </a:r>
          </a:p>
          <a:p>
            <a:pPr marL="0" indent="0">
              <a:buNone/>
            </a:pPr>
            <a:r>
              <a:rPr lang="en-US" b="1" i="1" dirty="0">
                <a:solidFill>
                  <a:srgbClr val="7030A0"/>
                </a:solidFill>
              </a:rPr>
              <a:t>     </a:t>
            </a:r>
            <a:r>
              <a:rPr lang="en-US" sz="1600" b="1" i="1" dirty="0">
                <a:solidFill>
                  <a:srgbClr val="7030A0"/>
                </a:solidFill>
              </a:rPr>
              <a:t>TRUE – Referral to emergency services should be based on patient’s symptoms not just because they used </a:t>
            </a:r>
            <a:endParaRPr lang="en-US" sz="1600" dirty="0"/>
          </a:p>
          <a:p>
            <a:r>
              <a:rPr lang="en-US" b="1" dirty="0"/>
              <a:t>A person cannot stay in treatment if they have used substances in the past 24-hours</a:t>
            </a:r>
          </a:p>
          <a:p>
            <a:pPr marL="0" indent="0">
              <a:buNone/>
            </a:pPr>
            <a:r>
              <a:rPr lang="en-US" sz="1600" b="1" i="1" dirty="0">
                <a:solidFill>
                  <a:srgbClr val="7030A0"/>
                </a:solidFill>
              </a:rPr>
              <a:t>      FALSE – The State and County have been clear that this is no longer enforced. Call SAPC if cited.</a:t>
            </a:r>
            <a:endParaRPr lang="en-US" sz="1600" b="1" dirty="0"/>
          </a:p>
        </p:txBody>
      </p:sp>
    </p:spTree>
    <p:extLst>
      <p:ext uri="{BB962C8B-B14F-4D97-AF65-F5344CB8AC3E}">
        <p14:creationId xmlns:p14="http://schemas.microsoft.com/office/powerpoint/2010/main" val="328139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1000"/>
                                        <p:tgtEl>
                                          <p:spTgt spid="4">
                                            <p:txEl>
                                              <p:pRg st="7" end="7"/>
                                            </p:txEl>
                                          </p:spTgt>
                                        </p:tgtEl>
                                      </p:cBhvr>
                                    </p:animEffect>
                                    <p:anim calcmode="lin" valueType="num">
                                      <p:cBhvr>
                                        <p:cTn id="2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Effect transition="in" filter="fade">
                                      <p:cBhvr>
                                        <p:cTn id="35" dur="1000"/>
                                        <p:tgtEl>
                                          <p:spTgt spid="4">
                                            <p:txEl>
                                              <p:pRg st="9" end="9"/>
                                            </p:txEl>
                                          </p:spTgt>
                                        </p:tgtEl>
                                      </p:cBhvr>
                                    </p:animEffect>
                                    <p:anim calcmode="lin" valueType="num">
                                      <p:cBhvr>
                                        <p:cTn id="36"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11" end="11"/>
                                            </p:txEl>
                                          </p:spTgt>
                                        </p:tgtEl>
                                        <p:attrNameLst>
                                          <p:attrName>style.visibility</p:attrName>
                                        </p:attrNameLst>
                                      </p:cBhvr>
                                      <p:to>
                                        <p:strVal val="visible"/>
                                      </p:to>
                                    </p:set>
                                    <p:animEffect transition="in" filter="fade">
                                      <p:cBhvr>
                                        <p:cTn id="42" dur="1000"/>
                                        <p:tgtEl>
                                          <p:spTgt spid="4">
                                            <p:txEl>
                                              <p:pRg st="11" end="11"/>
                                            </p:txEl>
                                          </p:spTgt>
                                        </p:tgtEl>
                                      </p:cBhvr>
                                    </p:animEffect>
                                    <p:anim calcmode="lin" valueType="num">
                                      <p:cBhvr>
                                        <p:cTn id="43"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13" end="13"/>
                                            </p:txEl>
                                          </p:spTgt>
                                        </p:tgtEl>
                                        <p:attrNameLst>
                                          <p:attrName>style.visibility</p:attrName>
                                        </p:attrNameLst>
                                      </p:cBhvr>
                                      <p:to>
                                        <p:strVal val="visible"/>
                                      </p:to>
                                    </p:set>
                                    <p:animEffect transition="in" filter="fade">
                                      <p:cBhvr>
                                        <p:cTn id="49" dur="1000"/>
                                        <p:tgtEl>
                                          <p:spTgt spid="4">
                                            <p:txEl>
                                              <p:pRg st="13" end="13"/>
                                            </p:txEl>
                                          </p:spTgt>
                                        </p:tgtEl>
                                      </p:cBhvr>
                                    </p:animEffect>
                                    <p:anim calcmode="lin" valueType="num">
                                      <p:cBhvr>
                                        <p:cTn id="50"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3707C-3F5F-3E62-FDBA-5F245ED85AD5}"/>
              </a:ext>
            </a:extLst>
          </p:cNvPr>
          <p:cNvSpPr>
            <a:spLocks noGrp="1"/>
          </p:cNvSpPr>
          <p:nvPr>
            <p:ph type="ctrTitle"/>
          </p:nvPr>
        </p:nvSpPr>
        <p:spPr>
          <a:xfrm>
            <a:off x="1154955" y="2099733"/>
            <a:ext cx="8825658" cy="1188412"/>
          </a:xfrm>
        </p:spPr>
        <p:txBody>
          <a:bodyPr/>
          <a:lstStyle/>
          <a:p>
            <a:r>
              <a:rPr lang="en-US"/>
              <a:t>Discharge Discussion</a:t>
            </a:r>
          </a:p>
        </p:txBody>
      </p:sp>
      <p:sp>
        <p:nvSpPr>
          <p:cNvPr id="3" name="Subtitle 2">
            <a:extLst>
              <a:ext uri="{FF2B5EF4-FFF2-40B4-BE49-F238E27FC236}">
                <a16:creationId xmlns:a16="http://schemas.microsoft.com/office/drawing/2014/main" id="{295F1F63-B324-9E57-D777-54088587698F}"/>
              </a:ext>
            </a:extLst>
          </p:cNvPr>
          <p:cNvSpPr>
            <a:spLocks noGrp="1"/>
          </p:cNvSpPr>
          <p:nvPr>
            <p:ph type="subTitle" idx="1"/>
          </p:nvPr>
        </p:nvSpPr>
        <p:spPr>
          <a:xfrm>
            <a:off x="1154955" y="3429000"/>
            <a:ext cx="8825658" cy="2209800"/>
          </a:xfrm>
        </p:spPr>
        <p:txBody>
          <a:bodyPr>
            <a:normAutofit/>
          </a:bodyPr>
          <a:lstStyle/>
          <a:p>
            <a:r>
              <a:rPr lang="en-US" sz="2000"/>
              <a:t>Questions?</a:t>
            </a:r>
          </a:p>
          <a:p>
            <a:r>
              <a:rPr lang="en-US" sz="2000"/>
              <a:t>Clarifications?</a:t>
            </a:r>
          </a:p>
          <a:p>
            <a:r>
              <a:rPr lang="en-US" sz="2000"/>
              <a:t>Opportunities?</a:t>
            </a:r>
          </a:p>
          <a:p>
            <a:r>
              <a:rPr lang="en-US" sz="2000"/>
              <a:t>Concerns?</a:t>
            </a:r>
          </a:p>
        </p:txBody>
      </p:sp>
    </p:spTree>
    <p:extLst>
      <p:ext uri="{BB962C8B-B14F-4D97-AF65-F5344CB8AC3E}">
        <p14:creationId xmlns:p14="http://schemas.microsoft.com/office/powerpoint/2010/main" val="2640535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E330F6C-D949-708A-E02C-A1B7736C4E67}"/>
              </a:ext>
            </a:extLst>
          </p:cNvPr>
          <p:cNvGrpSpPr/>
          <p:nvPr/>
        </p:nvGrpSpPr>
        <p:grpSpPr>
          <a:xfrm>
            <a:off x="2829827" y="-6015"/>
            <a:ext cx="9182500" cy="6864015"/>
            <a:chOff x="3078098" y="-118750"/>
            <a:chExt cx="9182500" cy="6864015"/>
          </a:xfrm>
        </p:grpSpPr>
        <p:grpSp>
          <p:nvGrpSpPr>
            <p:cNvPr id="13" name="Group 12">
              <a:extLst>
                <a:ext uri="{FF2B5EF4-FFF2-40B4-BE49-F238E27FC236}">
                  <a16:creationId xmlns:a16="http://schemas.microsoft.com/office/drawing/2014/main" id="{8ABA8137-6DFF-3613-0A9E-2E761FA7D9A1}"/>
                </a:ext>
              </a:extLst>
            </p:cNvPr>
            <p:cNvGrpSpPr/>
            <p:nvPr/>
          </p:nvGrpSpPr>
          <p:grpSpPr>
            <a:xfrm>
              <a:off x="4004108" y="-118750"/>
              <a:ext cx="7767588" cy="6864015"/>
              <a:chOff x="4206240" y="0"/>
              <a:chExt cx="7632834" cy="6725652"/>
            </a:xfrm>
          </p:grpSpPr>
          <p:sp>
            <p:nvSpPr>
              <p:cNvPr id="10" name="Partial Circle 9">
                <a:extLst>
                  <a:ext uri="{FF2B5EF4-FFF2-40B4-BE49-F238E27FC236}">
                    <a16:creationId xmlns:a16="http://schemas.microsoft.com/office/drawing/2014/main" id="{0B04AFB2-B31F-3943-5925-AD3A08F0D42F}"/>
                  </a:ext>
                </a:extLst>
              </p:cNvPr>
              <p:cNvSpPr/>
              <p:nvPr/>
            </p:nvSpPr>
            <p:spPr>
              <a:xfrm>
                <a:off x="4206241" y="0"/>
                <a:ext cx="7632833" cy="6725652"/>
              </a:xfrm>
              <a:prstGeom prst="pie">
                <a:avLst>
                  <a:gd name="adj1" fmla="val 2794305"/>
                  <a:gd name="adj2" fmla="val 13684034"/>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Partial Circle 11">
                <a:extLst>
                  <a:ext uri="{FF2B5EF4-FFF2-40B4-BE49-F238E27FC236}">
                    <a16:creationId xmlns:a16="http://schemas.microsoft.com/office/drawing/2014/main" id="{BF0EF925-2C77-7549-4D90-06E63E875651}"/>
                  </a:ext>
                </a:extLst>
              </p:cNvPr>
              <p:cNvSpPr/>
              <p:nvPr/>
            </p:nvSpPr>
            <p:spPr>
              <a:xfrm>
                <a:off x="4206240" y="0"/>
                <a:ext cx="7632833" cy="6725652"/>
              </a:xfrm>
              <a:prstGeom prst="pie">
                <a:avLst>
                  <a:gd name="adj1" fmla="val 13579564"/>
                  <a:gd name="adj2" fmla="val 2807049"/>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aphicFrame>
          <p:nvGraphicFramePr>
            <p:cNvPr id="4" name="Diagram 3">
              <a:extLst>
                <a:ext uri="{FF2B5EF4-FFF2-40B4-BE49-F238E27FC236}">
                  <a16:creationId xmlns:a16="http://schemas.microsoft.com/office/drawing/2014/main" id="{BF4A557E-309C-7F88-B324-57AFEB9CCE8C}"/>
                </a:ext>
              </a:extLst>
            </p:cNvPr>
            <p:cNvGraphicFramePr/>
            <p:nvPr>
              <p:extLst>
                <p:ext uri="{D42A27DB-BD31-4B8C-83A1-F6EECF244321}">
                  <p14:modId xmlns:p14="http://schemas.microsoft.com/office/powerpoint/2010/main" val="819455646"/>
                </p:ext>
              </p:extLst>
            </p:nvPr>
          </p:nvGraphicFramePr>
          <p:xfrm>
            <a:off x="3078098" y="143537"/>
            <a:ext cx="9182500" cy="5915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Box 15">
              <a:extLst>
                <a:ext uri="{FF2B5EF4-FFF2-40B4-BE49-F238E27FC236}">
                  <a16:creationId xmlns:a16="http://schemas.microsoft.com/office/drawing/2014/main" id="{2126285B-F7E6-2AEA-EC36-B9F61500E9FB}"/>
                </a:ext>
              </a:extLst>
            </p:cNvPr>
            <p:cNvSpPr txBox="1"/>
            <p:nvPr/>
          </p:nvSpPr>
          <p:spPr>
            <a:xfrm>
              <a:off x="6764862" y="2882370"/>
              <a:ext cx="2059519" cy="861774"/>
            </a:xfrm>
            <a:prstGeom prst="rect">
              <a:avLst/>
            </a:prstGeom>
            <a:noFill/>
          </p:spPr>
          <p:txBody>
            <a:bodyPr wrap="square" rtlCol="0">
              <a:spAutoFit/>
            </a:bodyPr>
            <a:lstStyle/>
            <a:p>
              <a:pPr algn="ctr"/>
              <a:r>
                <a:rPr lang="en-US" sz="1400" b="1" u="sng">
                  <a:solidFill>
                    <a:schemeClr val="accent4">
                      <a:lumMod val="50000"/>
                    </a:schemeClr>
                  </a:solidFill>
                </a:rPr>
                <a:t>Lapse and Relapse </a:t>
              </a:r>
            </a:p>
            <a:p>
              <a:pPr algn="ctr"/>
              <a:r>
                <a:rPr lang="en-US" sz="1200" b="1">
                  <a:solidFill>
                    <a:schemeClr val="accent4">
                      <a:lumMod val="50000"/>
                    </a:schemeClr>
                  </a:solidFill>
                </a:rPr>
                <a:t>An opportunity to learn and redefine and/or recommit to goals </a:t>
              </a:r>
            </a:p>
          </p:txBody>
        </p:sp>
      </p:grpSp>
      <p:sp>
        <p:nvSpPr>
          <p:cNvPr id="18" name="TextBox 17">
            <a:extLst>
              <a:ext uri="{FF2B5EF4-FFF2-40B4-BE49-F238E27FC236}">
                <a16:creationId xmlns:a16="http://schemas.microsoft.com/office/drawing/2014/main" id="{89516230-E2EC-1B99-D05A-2505A67D55EB}"/>
              </a:ext>
            </a:extLst>
          </p:cNvPr>
          <p:cNvSpPr txBox="1"/>
          <p:nvPr/>
        </p:nvSpPr>
        <p:spPr>
          <a:xfrm>
            <a:off x="10097122" y="6171273"/>
            <a:ext cx="1915205" cy="400110"/>
          </a:xfrm>
          <a:prstGeom prst="rect">
            <a:avLst/>
          </a:prstGeom>
          <a:noFill/>
        </p:spPr>
        <p:txBody>
          <a:bodyPr wrap="square" rtlCol="0">
            <a:spAutoFit/>
          </a:bodyPr>
          <a:lstStyle/>
          <a:p>
            <a:r>
              <a:rPr lang="en-US" sz="1000">
                <a:solidFill>
                  <a:schemeClr val="accent4">
                    <a:lumMod val="40000"/>
                    <a:lumOff val="60000"/>
                  </a:schemeClr>
                </a:solidFill>
                <a:sym typeface="Wingdings 3" panose="05040102010807070707" pitchFamily="18" charset="2"/>
              </a:rPr>
              <a:t> </a:t>
            </a:r>
            <a:r>
              <a:rPr lang="en-US" sz="1000"/>
              <a:t>Harm Reduction Services </a:t>
            </a:r>
          </a:p>
          <a:p>
            <a:r>
              <a:rPr lang="en-US" sz="1000">
                <a:solidFill>
                  <a:schemeClr val="accent4">
                    <a:lumMod val="75000"/>
                  </a:schemeClr>
                </a:solidFill>
                <a:sym typeface="Wingdings 3" panose="05040102010807070707" pitchFamily="18" charset="2"/>
              </a:rPr>
              <a:t> </a:t>
            </a:r>
            <a:r>
              <a:rPr lang="en-US" sz="1000"/>
              <a:t>Treatment Services </a:t>
            </a:r>
          </a:p>
        </p:txBody>
      </p:sp>
      <p:sp>
        <p:nvSpPr>
          <p:cNvPr id="20" name="TextBox 19">
            <a:extLst>
              <a:ext uri="{FF2B5EF4-FFF2-40B4-BE49-F238E27FC236}">
                <a16:creationId xmlns:a16="http://schemas.microsoft.com/office/drawing/2014/main" id="{FD53B087-B7AB-A8AB-651A-C7D47C6E12D4}"/>
              </a:ext>
            </a:extLst>
          </p:cNvPr>
          <p:cNvSpPr txBox="1"/>
          <p:nvPr/>
        </p:nvSpPr>
        <p:spPr>
          <a:xfrm>
            <a:off x="217967" y="277352"/>
            <a:ext cx="3580886" cy="6370975"/>
          </a:xfrm>
          <a:prstGeom prst="rect">
            <a:avLst/>
          </a:prstGeom>
          <a:noFill/>
        </p:spPr>
        <p:txBody>
          <a:bodyPr wrap="square" lIns="91440" tIns="45720" rIns="91440" bIns="45720" rtlCol="0" anchor="t">
            <a:spAutoFit/>
          </a:bodyPr>
          <a:lstStyle/>
          <a:p>
            <a:pPr algn="ctr"/>
            <a:r>
              <a:rPr lang="en-US" b="1" dirty="0">
                <a:solidFill>
                  <a:schemeClr val="accent1">
                    <a:lumMod val="75000"/>
                  </a:schemeClr>
                </a:solidFill>
              </a:rPr>
              <a:t>STAGES OF CHANGE</a:t>
            </a:r>
          </a:p>
          <a:p>
            <a:pPr algn="ctr"/>
            <a:r>
              <a:rPr lang="en-US" sz="1200" u="sng" dirty="0"/>
              <a:t>by Prochaska and DiClemente</a:t>
            </a:r>
          </a:p>
          <a:p>
            <a:endParaRPr lang="en-US" dirty="0"/>
          </a:p>
          <a:p>
            <a:r>
              <a:rPr lang="en-US" dirty="0"/>
              <a:t>A model developed by Prochaska and DiClemente that describes individuals as moving through the following five stages when changing a behavior: precontemplation, contemplation, preparation, action, and maintenance. Individuals may lapse or relapse and this presents an opportunity to learn and grow as goals are redefined or recommitted to. </a:t>
            </a:r>
          </a:p>
          <a:p>
            <a:endParaRPr lang="en-US" dirty="0"/>
          </a:p>
          <a:p>
            <a:r>
              <a:rPr lang="en-US" dirty="0"/>
              <a:t>This model is applicable to all types of behavior changes, including substance use and  for substance use disorder (SUD)services. </a:t>
            </a:r>
            <a:r>
              <a:rPr lang="en-US" dirty="0">
                <a:solidFill>
                  <a:schemeClr val="accent1">
                    <a:lumMod val="75000"/>
                  </a:schemeClr>
                </a:solidFill>
                <a:sym typeface="Wingdings 3" panose="05040102010807070707" pitchFamily="18" charset="2"/>
              </a:rPr>
              <a:t>    </a:t>
            </a:r>
            <a:endParaRPr lang="en-US" dirty="0">
              <a:solidFill>
                <a:schemeClr val="accent1">
                  <a:lumMod val="75000"/>
                </a:schemeClr>
              </a:solidFill>
            </a:endParaRPr>
          </a:p>
        </p:txBody>
      </p:sp>
    </p:spTree>
    <p:extLst>
      <p:ext uri="{BB962C8B-B14F-4D97-AF65-F5344CB8AC3E}">
        <p14:creationId xmlns:p14="http://schemas.microsoft.com/office/powerpoint/2010/main" val="4216212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617F8-3BB3-8DAD-DBB2-CD2059D646A9}"/>
              </a:ext>
            </a:extLst>
          </p:cNvPr>
          <p:cNvSpPr>
            <a:spLocks noGrp="1"/>
          </p:cNvSpPr>
          <p:nvPr>
            <p:ph type="title"/>
          </p:nvPr>
        </p:nvSpPr>
        <p:spPr>
          <a:xfrm>
            <a:off x="712562" y="688206"/>
            <a:ext cx="3753053" cy="1191913"/>
          </a:xfrm>
        </p:spPr>
        <p:txBody>
          <a:bodyPr/>
          <a:lstStyle/>
          <a:p>
            <a:r>
              <a:rPr lang="en-US" b="1"/>
              <a:t>How is our agency addressing rising overdose rates?</a:t>
            </a:r>
          </a:p>
        </p:txBody>
      </p:sp>
      <p:sp>
        <p:nvSpPr>
          <p:cNvPr id="4" name="Text Placeholder 3">
            <a:extLst>
              <a:ext uri="{FF2B5EF4-FFF2-40B4-BE49-F238E27FC236}">
                <a16:creationId xmlns:a16="http://schemas.microsoft.com/office/drawing/2014/main" id="{A8D2AD22-D33F-FC50-A27B-B381C7AC870F}"/>
              </a:ext>
            </a:extLst>
          </p:cNvPr>
          <p:cNvSpPr>
            <a:spLocks noGrp="1"/>
          </p:cNvSpPr>
          <p:nvPr>
            <p:ph type="body" sz="half" idx="2"/>
          </p:nvPr>
        </p:nvSpPr>
        <p:spPr>
          <a:xfrm>
            <a:off x="750117" y="2011084"/>
            <a:ext cx="3975887" cy="3887537"/>
          </a:xfrm>
        </p:spPr>
        <p:txBody>
          <a:bodyPr>
            <a:normAutofit/>
          </a:bodyPr>
          <a:lstStyle/>
          <a:p>
            <a:r>
              <a:rPr lang="en-US"/>
              <a:t>We expanded services to those who are not ready or willing to be abstinent (</a:t>
            </a:r>
            <a:r>
              <a:rPr lang="en-US" i="1"/>
              <a:t>this does not mean that people can use alcohol or drugs onsite</a:t>
            </a:r>
            <a:r>
              <a:rPr lang="en-US"/>
              <a:t>)</a:t>
            </a:r>
          </a:p>
          <a:p>
            <a:r>
              <a:rPr lang="en-US"/>
              <a:t>We provide lifesaving opioid overdose reversal medication (naloxone) during the admission because lapse/relapse is a part of recovery, and our goal is to help save lives. Access to naloxone does not encourage substance use </a:t>
            </a:r>
          </a:p>
          <a:p>
            <a:r>
              <a:rPr lang="en-US"/>
              <a:t>We connect all people who use opioids or alcohol with a qualified provider to learn about medications for addiction treatment - MAT (e.g., methadone) and get a prescription if desired. Use of MAT is allowable at all our program sites</a:t>
            </a:r>
          </a:p>
        </p:txBody>
      </p:sp>
      <p:pic>
        <p:nvPicPr>
          <p:cNvPr id="5" name="Picture 4" descr="Chart, line chart&#10;&#10;Description automatically generated">
            <a:extLst>
              <a:ext uri="{FF2B5EF4-FFF2-40B4-BE49-F238E27FC236}">
                <a16:creationId xmlns:a16="http://schemas.microsoft.com/office/drawing/2014/main" id="{0A1626A7-4BF3-730A-EA87-6088A534515F}"/>
              </a:ext>
            </a:extLst>
          </p:cNvPr>
          <p:cNvPicPr>
            <a:picLocks noChangeAspect="1"/>
          </p:cNvPicPr>
          <p:nvPr/>
        </p:nvPicPr>
        <p:blipFill rotWithShape="1">
          <a:blip r:embed="rId2">
            <a:extLst>
              <a:ext uri="{28A0092B-C50C-407E-A947-70E740481C1C}">
                <a14:useLocalDpi xmlns:a14="http://schemas.microsoft.com/office/drawing/2010/main" val="0"/>
              </a:ext>
            </a:extLst>
          </a:blip>
          <a:srcRect t="7531"/>
          <a:stretch/>
        </p:blipFill>
        <p:spPr>
          <a:xfrm>
            <a:off x="5000016" y="933742"/>
            <a:ext cx="6605081" cy="5680058"/>
          </a:xfrm>
          <a:prstGeom prst="rect">
            <a:avLst/>
          </a:prstGeom>
        </p:spPr>
      </p:pic>
      <p:sp>
        <p:nvSpPr>
          <p:cNvPr id="7" name="Title 5">
            <a:extLst>
              <a:ext uri="{FF2B5EF4-FFF2-40B4-BE49-F238E27FC236}">
                <a16:creationId xmlns:a16="http://schemas.microsoft.com/office/drawing/2014/main" id="{E9207905-13E4-217A-FC8C-0BA637C7F243}"/>
              </a:ext>
            </a:extLst>
          </p:cNvPr>
          <p:cNvSpPr txBox="1">
            <a:spLocks/>
          </p:cNvSpPr>
          <p:nvPr/>
        </p:nvSpPr>
        <p:spPr bwMode="gray">
          <a:xfrm>
            <a:off x="5437762" y="389708"/>
            <a:ext cx="5000016" cy="1088068"/>
          </a:xfrm>
          <a:prstGeom prst="rect">
            <a:avLst/>
          </a:prstGeom>
        </p:spPr>
        <p:txBody>
          <a:bodyPr vert="horz" lIns="91440" tIns="45720" rIns="91440" bIns="45720" rtlCol="0" anchor="b">
            <a:normAutofit fontScale="92500" lnSpcReduction="20000"/>
          </a:bodyPr>
          <a:lstStyle>
            <a:lvl1pPr algn="l" defTabSz="457200" rtl="0" eaLnBrk="1" latinLnBrk="0" hangingPunct="1">
              <a:spcBef>
                <a:spcPct val="0"/>
              </a:spcBef>
              <a:buNone/>
              <a:defRPr sz="2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a:solidFill>
                  <a:schemeClr val="accent6">
                    <a:lumMod val="50000"/>
                  </a:schemeClr>
                </a:solidFill>
                <a:latin typeface="+mn-lt"/>
              </a:rPr>
              <a:t>Drug Overdose Death Rate in LA County</a:t>
            </a:r>
          </a:p>
          <a:p>
            <a:pPr algn="ctr"/>
            <a:r>
              <a:rPr lang="en-US" sz="1900">
                <a:solidFill>
                  <a:schemeClr val="tx2">
                    <a:lumMod val="75000"/>
                  </a:schemeClr>
                </a:solidFill>
                <a:latin typeface="+mn-lt"/>
              </a:rPr>
              <a:t>per 100,000 residents</a:t>
            </a:r>
          </a:p>
        </p:txBody>
      </p:sp>
      <p:sp>
        <p:nvSpPr>
          <p:cNvPr id="8" name="TextBox 7">
            <a:extLst>
              <a:ext uri="{FF2B5EF4-FFF2-40B4-BE49-F238E27FC236}">
                <a16:creationId xmlns:a16="http://schemas.microsoft.com/office/drawing/2014/main" id="{4C1BF145-83B4-6625-A70B-A5DC319766F4}"/>
              </a:ext>
            </a:extLst>
          </p:cNvPr>
          <p:cNvSpPr txBox="1"/>
          <p:nvPr/>
        </p:nvSpPr>
        <p:spPr>
          <a:xfrm>
            <a:off x="-648867" y="6431929"/>
            <a:ext cx="6400800" cy="338554"/>
          </a:xfrm>
          <a:prstGeom prst="rect">
            <a:avLst/>
          </a:prstGeom>
          <a:noFill/>
        </p:spPr>
        <p:txBody>
          <a:bodyPr wrap="square">
            <a:spAutoFit/>
          </a:bodyPr>
          <a:lstStyle/>
          <a:p>
            <a:pPr algn="ctr" defTabSz="397764">
              <a:spcAft>
                <a:spcPts val="450"/>
              </a:spcAft>
              <a:defRPr/>
            </a:pPr>
            <a:r>
              <a:rPr lang="en-US" sz="1600">
                <a:solidFill>
                  <a:prstClr val="black"/>
                </a:solidFill>
                <a:latin typeface="Calibri" panose="020F0502020204030204"/>
                <a:cs typeface="Arial"/>
                <a:sym typeface="Arial"/>
                <a:hlinkClick r:id="rId3"/>
              </a:rPr>
              <a:t>http://skylab.cdph.ca.gov/ODdash</a:t>
            </a:r>
            <a:r>
              <a:rPr lang="en-US" sz="1600">
                <a:solidFill>
                  <a:prstClr val="black"/>
                </a:solidFill>
                <a:latin typeface="Calibri" panose="020F0502020204030204"/>
                <a:cs typeface="Arial"/>
                <a:sym typeface="Arial"/>
              </a:rPr>
              <a:t> </a:t>
            </a:r>
          </a:p>
        </p:txBody>
      </p:sp>
    </p:spTree>
    <p:extLst>
      <p:ext uri="{BB962C8B-B14F-4D97-AF65-F5344CB8AC3E}">
        <p14:creationId xmlns:p14="http://schemas.microsoft.com/office/powerpoint/2010/main" val="2006806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617F8-3BB3-8DAD-DBB2-CD2059D646A9}"/>
              </a:ext>
            </a:extLst>
          </p:cNvPr>
          <p:cNvSpPr>
            <a:spLocks noGrp="1"/>
          </p:cNvSpPr>
          <p:nvPr>
            <p:ph type="title"/>
          </p:nvPr>
        </p:nvSpPr>
        <p:spPr>
          <a:xfrm>
            <a:off x="778994" y="583842"/>
            <a:ext cx="3523497" cy="1600200"/>
          </a:xfrm>
        </p:spPr>
        <p:txBody>
          <a:bodyPr/>
          <a:lstStyle/>
          <a:p>
            <a:r>
              <a:rPr lang="en-US" b="1"/>
              <a:t>How is our agency opening our doors wider to welcome </a:t>
            </a:r>
            <a:br>
              <a:rPr lang="en-US" b="1"/>
            </a:br>
            <a:r>
              <a:rPr lang="en-US" b="1"/>
              <a:t>and enroll the 95%?</a:t>
            </a:r>
          </a:p>
        </p:txBody>
      </p:sp>
      <p:sp>
        <p:nvSpPr>
          <p:cNvPr id="4" name="Text Placeholder 3">
            <a:extLst>
              <a:ext uri="{FF2B5EF4-FFF2-40B4-BE49-F238E27FC236}">
                <a16:creationId xmlns:a16="http://schemas.microsoft.com/office/drawing/2014/main" id="{A8D2AD22-D33F-FC50-A27B-B381C7AC870F}"/>
              </a:ext>
            </a:extLst>
          </p:cNvPr>
          <p:cNvSpPr>
            <a:spLocks noGrp="1"/>
          </p:cNvSpPr>
          <p:nvPr>
            <p:ph type="body" sz="half" idx="2"/>
          </p:nvPr>
        </p:nvSpPr>
        <p:spPr>
          <a:xfrm>
            <a:off x="778994" y="2296085"/>
            <a:ext cx="3889259" cy="3743157"/>
          </a:xfrm>
        </p:spPr>
        <p:txBody>
          <a:bodyPr>
            <a:normAutofit fontScale="92500"/>
          </a:bodyPr>
          <a:lstStyle/>
          <a:p>
            <a:r>
              <a:rPr lang="en-US" sz="1600"/>
              <a:t>We actively recruit and encourage people who are at different stages of readiness to enroll in services</a:t>
            </a:r>
          </a:p>
          <a:p>
            <a:r>
              <a:rPr lang="en-US" sz="1600"/>
              <a:t>We tailor services to a person's unique needs meaning some will get more individual services while others will get more group services </a:t>
            </a:r>
          </a:p>
          <a:p>
            <a:r>
              <a:rPr lang="en-US" sz="1600"/>
              <a:t>We do not require people to commit to abstinence to enroll in or continue treatment services</a:t>
            </a:r>
          </a:p>
          <a:p>
            <a:r>
              <a:rPr lang="en-US" sz="1600"/>
              <a:t>We work with people who lapse or relapse while in outpatient and residential programs when they remain committed to receiving services  </a:t>
            </a:r>
          </a:p>
        </p:txBody>
      </p:sp>
      <p:sp>
        <p:nvSpPr>
          <p:cNvPr id="7" name="Title 5">
            <a:extLst>
              <a:ext uri="{FF2B5EF4-FFF2-40B4-BE49-F238E27FC236}">
                <a16:creationId xmlns:a16="http://schemas.microsoft.com/office/drawing/2014/main" id="{E9207905-13E4-217A-FC8C-0BA637C7F243}"/>
              </a:ext>
            </a:extLst>
          </p:cNvPr>
          <p:cNvSpPr txBox="1">
            <a:spLocks/>
          </p:cNvSpPr>
          <p:nvPr/>
        </p:nvSpPr>
        <p:spPr bwMode="gray">
          <a:xfrm>
            <a:off x="5178392" y="381865"/>
            <a:ext cx="4947385" cy="1283305"/>
          </a:xfrm>
          <a:prstGeom prst="rect">
            <a:avLst/>
          </a:prstGeom>
        </p:spPr>
        <p:txBody>
          <a:bodyPr vert="horz" lIns="91440" tIns="45720" rIns="91440" bIns="45720" rtlCol="0" anchor="b">
            <a:normAutofit fontScale="70000" lnSpcReduction="20000"/>
          </a:bodyPr>
          <a:lstStyle>
            <a:lvl1pPr algn="l" defTabSz="457200" rtl="0" eaLnBrk="1" latinLnBrk="0" hangingPunct="1">
              <a:spcBef>
                <a:spcPct val="0"/>
              </a:spcBef>
              <a:buNone/>
              <a:defRPr sz="2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a:solidFill>
                  <a:schemeClr val="accent6">
                    <a:lumMod val="50000"/>
                  </a:schemeClr>
                </a:solidFill>
                <a:latin typeface="+mn-lt"/>
              </a:rPr>
              <a:t>Reaching the 95%</a:t>
            </a:r>
          </a:p>
          <a:p>
            <a:pPr algn="ctr"/>
            <a:endParaRPr lang="en-US" sz="900" b="1">
              <a:solidFill>
                <a:schemeClr val="accent6">
                  <a:lumMod val="50000"/>
                </a:schemeClr>
              </a:solidFill>
              <a:latin typeface="+mn-lt"/>
            </a:endParaRPr>
          </a:p>
          <a:p>
            <a:pPr algn="ctr"/>
            <a:r>
              <a:rPr lang="en-US" sz="1900">
                <a:solidFill>
                  <a:schemeClr val="tx2">
                    <a:lumMod val="75000"/>
                  </a:schemeClr>
                </a:solidFill>
                <a:latin typeface="+mn-lt"/>
              </a:rPr>
              <a:t>About 95% of people who need treatment don’t access it.</a:t>
            </a:r>
          </a:p>
          <a:p>
            <a:pPr algn="ctr"/>
            <a:r>
              <a:rPr lang="en-US" sz="1900">
                <a:solidFill>
                  <a:schemeClr val="tx2">
                    <a:lumMod val="75000"/>
                  </a:schemeClr>
                </a:solidFill>
                <a:latin typeface="+mn-lt"/>
              </a:rPr>
              <a:t>They don’t call us. They don’t come to our program doors. </a:t>
            </a:r>
          </a:p>
          <a:p>
            <a:pPr algn="ctr"/>
            <a:r>
              <a:rPr lang="en-US" sz="1900">
                <a:solidFill>
                  <a:schemeClr val="tx2">
                    <a:lumMod val="75000"/>
                  </a:schemeClr>
                </a:solidFill>
                <a:latin typeface="+mn-lt"/>
              </a:rPr>
              <a:t> </a:t>
            </a:r>
          </a:p>
          <a:p>
            <a:pPr algn="ctr"/>
            <a:r>
              <a:rPr lang="en-US" sz="1900">
                <a:solidFill>
                  <a:schemeClr val="tx2">
                    <a:lumMod val="75000"/>
                  </a:schemeClr>
                </a:solidFill>
                <a:latin typeface="+mn-lt"/>
              </a:rPr>
              <a:t>This means only about 5% of those in need come to our programs and ask for services. </a:t>
            </a:r>
          </a:p>
        </p:txBody>
      </p:sp>
      <p:sp>
        <p:nvSpPr>
          <p:cNvPr id="8" name="TextBox 7">
            <a:extLst>
              <a:ext uri="{FF2B5EF4-FFF2-40B4-BE49-F238E27FC236}">
                <a16:creationId xmlns:a16="http://schemas.microsoft.com/office/drawing/2014/main" id="{4C1BF145-83B4-6625-A70B-A5DC319766F4}"/>
              </a:ext>
            </a:extLst>
          </p:cNvPr>
          <p:cNvSpPr txBox="1"/>
          <p:nvPr/>
        </p:nvSpPr>
        <p:spPr>
          <a:xfrm>
            <a:off x="429163" y="6476135"/>
            <a:ext cx="6400800" cy="276999"/>
          </a:xfrm>
          <a:prstGeom prst="rect">
            <a:avLst/>
          </a:prstGeom>
          <a:noFill/>
        </p:spPr>
        <p:txBody>
          <a:bodyPr wrap="square">
            <a:spAutoFit/>
          </a:bodyPr>
          <a:lstStyle/>
          <a:p>
            <a:pPr algn="l"/>
            <a:r>
              <a:rPr lang="en-US" sz="1200" b="0" i="0" u="sng">
                <a:solidFill>
                  <a:srgbClr val="1F419A"/>
                </a:solidFill>
                <a:effectLst/>
                <a:latin typeface="Tahoma" panose="020B0604030504040204" pitchFamily="34" charset="0"/>
                <a:hlinkClick r:id="rId2"/>
              </a:rPr>
              <a:t>https://www.samhsa.gov/data/report/2021-nsduh-annual-national-report</a:t>
            </a:r>
            <a:endParaRPr lang="en-US" sz="1200" b="0" i="0">
              <a:solidFill>
                <a:srgbClr val="4A4A4A"/>
              </a:solidFill>
              <a:effectLst/>
              <a:latin typeface="Tahoma" panose="020B0604030504040204" pitchFamily="34" charset="0"/>
            </a:endParaRPr>
          </a:p>
        </p:txBody>
      </p:sp>
      <p:grpSp>
        <p:nvGrpSpPr>
          <p:cNvPr id="14" name="Group 13">
            <a:extLst>
              <a:ext uri="{FF2B5EF4-FFF2-40B4-BE49-F238E27FC236}">
                <a16:creationId xmlns:a16="http://schemas.microsoft.com/office/drawing/2014/main" id="{880ACC83-1C0B-D791-FF25-F0194018944E}"/>
              </a:ext>
            </a:extLst>
          </p:cNvPr>
          <p:cNvGrpSpPr/>
          <p:nvPr/>
        </p:nvGrpSpPr>
        <p:grpSpPr>
          <a:xfrm>
            <a:off x="5603511" y="1880048"/>
            <a:ext cx="4572000" cy="4575230"/>
            <a:chOff x="5603511" y="1880048"/>
            <a:chExt cx="4572000" cy="4575230"/>
          </a:xfrm>
        </p:grpSpPr>
        <p:sp>
          <p:nvSpPr>
            <p:cNvPr id="6" name="Partial Circle 5">
              <a:extLst>
                <a:ext uri="{FF2B5EF4-FFF2-40B4-BE49-F238E27FC236}">
                  <a16:creationId xmlns:a16="http://schemas.microsoft.com/office/drawing/2014/main" id="{35E4E0F6-6243-CB5E-9D76-3C3BCDE66242}"/>
                </a:ext>
              </a:extLst>
            </p:cNvPr>
            <p:cNvSpPr/>
            <p:nvPr/>
          </p:nvSpPr>
          <p:spPr>
            <a:xfrm>
              <a:off x="5603511" y="1880048"/>
              <a:ext cx="4572000" cy="4572000"/>
            </a:xfrm>
            <a:prstGeom prst="pie">
              <a:avLst>
                <a:gd name="adj1" fmla="val 12621909"/>
                <a:gd name="adj2" fmla="val 13578006"/>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Partial Circle 4">
              <a:extLst>
                <a:ext uri="{FF2B5EF4-FFF2-40B4-BE49-F238E27FC236}">
                  <a16:creationId xmlns:a16="http://schemas.microsoft.com/office/drawing/2014/main" id="{B5EC679E-5D69-D687-9044-500EED8E0C36}"/>
                </a:ext>
              </a:extLst>
            </p:cNvPr>
            <p:cNvSpPr/>
            <p:nvPr/>
          </p:nvSpPr>
          <p:spPr>
            <a:xfrm>
              <a:off x="5603511" y="1883278"/>
              <a:ext cx="4572000" cy="4572000"/>
            </a:xfrm>
            <a:prstGeom prst="pie">
              <a:avLst>
                <a:gd name="adj1" fmla="val 13175594"/>
                <a:gd name="adj2" fmla="val 13591851"/>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 name="Group 11">
              <a:extLst>
                <a:ext uri="{FF2B5EF4-FFF2-40B4-BE49-F238E27FC236}">
                  <a16:creationId xmlns:a16="http://schemas.microsoft.com/office/drawing/2014/main" id="{1764E019-6D4E-9917-F667-C4461C516465}"/>
                </a:ext>
              </a:extLst>
            </p:cNvPr>
            <p:cNvGrpSpPr/>
            <p:nvPr/>
          </p:nvGrpSpPr>
          <p:grpSpPr>
            <a:xfrm>
              <a:off x="5603511" y="1883278"/>
              <a:ext cx="4572000" cy="4572000"/>
              <a:chOff x="5987351" y="1843256"/>
              <a:chExt cx="4572000" cy="4572000"/>
            </a:xfrm>
          </p:grpSpPr>
          <p:sp>
            <p:nvSpPr>
              <p:cNvPr id="3" name="Partial Circle 2">
                <a:extLst>
                  <a:ext uri="{FF2B5EF4-FFF2-40B4-BE49-F238E27FC236}">
                    <a16:creationId xmlns:a16="http://schemas.microsoft.com/office/drawing/2014/main" id="{2758F8AE-505F-6F43-53CF-9ABFE7BBADFA}"/>
                  </a:ext>
                </a:extLst>
              </p:cNvPr>
              <p:cNvSpPr/>
              <p:nvPr/>
            </p:nvSpPr>
            <p:spPr>
              <a:xfrm>
                <a:off x="5987351" y="1843256"/>
                <a:ext cx="4572000" cy="4572000"/>
              </a:xfrm>
              <a:prstGeom prst="pie">
                <a:avLst>
                  <a:gd name="adj1" fmla="val 13578317"/>
                  <a:gd name="adj2" fmla="val 126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33F67278-41A0-7E94-1A98-9E378124E56C}"/>
                  </a:ext>
                </a:extLst>
              </p:cNvPr>
              <p:cNvSpPr txBox="1"/>
              <p:nvPr/>
            </p:nvSpPr>
            <p:spPr>
              <a:xfrm>
                <a:off x="8016881" y="3630168"/>
                <a:ext cx="2041519" cy="1477328"/>
              </a:xfrm>
              <a:prstGeom prst="rect">
                <a:avLst/>
              </a:prstGeom>
              <a:noFill/>
            </p:spPr>
            <p:txBody>
              <a:bodyPr wrap="square" rtlCol="0">
                <a:spAutoFit/>
              </a:bodyPr>
              <a:lstStyle/>
              <a:p>
                <a:pPr algn="ctr"/>
                <a:r>
                  <a:rPr lang="en-US" b="1">
                    <a:solidFill>
                      <a:srgbClr val="FFC000"/>
                    </a:solidFill>
                  </a:rPr>
                  <a:t>~95% of people who need treatment don’t want or don’t access it.</a:t>
                </a:r>
              </a:p>
            </p:txBody>
          </p:sp>
          <p:sp>
            <p:nvSpPr>
              <p:cNvPr id="10" name="TextBox 9">
                <a:extLst>
                  <a:ext uri="{FF2B5EF4-FFF2-40B4-BE49-F238E27FC236}">
                    <a16:creationId xmlns:a16="http://schemas.microsoft.com/office/drawing/2014/main" id="{E620D3A3-7710-6455-EA0B-E54016099C8D}"/>
                  </a:ext>
                </a:extLst>
              </p:cNvPr>
              <p:cNvSpPr txBox="1"/>
              <p:nvPr/>
            </p:nvSpPr>
            <p:spPr>
              <a:xfrm>
                <a:off x="6479840" y="2418411"/>
                <a:ext cx="2560320" cy="461665"/>
              </a:xfrm>
              <a:prstGeom prst="rect">
                <a:avLst/>
              </a:prstGeom>
              <a:noFill/>
            </p:spPr>
            <p:txBody>
              <a:bodyPr wrap="square" rtlCol="0">
                <a:spAutoFit/>
              </a:bodyPr>
              <a:lstStyle/>
              <a:p>
                <a:r>
                  <a:rPr lang="en-US" sz="2400">
                    <a:solidFill>
                      <a:schemeClr val="bg2">
                        <a:lumMod val="75000"/>
                      </a:schemeClr>
                    </a:solidFill>
                    <a:sym typeface="Wingdings" panose="05000000000000000000" pitchFamily="2" charset="2"/>
                  </a:rPr>
                  <a:t> </a:t>
                </a:r>
                <a:r>
                  <a:rPr lang="en-US">
                    <a:solidFill>
                      <a:schemeClr val="bg2">
                        <a:lumMod val="75000"/>
                      </a:schemeClr>
                    </a:solidFill>
                  </a:rPr>
                  <a:t>1% Got treatment</a:t>
                </a:r>
              </a:p>
            </p:txBody>
          </p:sp>
          <p:sp>
            <p:nvSpPr>
              <p:cNvPr id="11" name="TextBox 10">
                <a:extLst>
                  <a:ext uri="{FF2B5EF4-FFF2-40B4-BE49-F238E27FC236}">
                    <a16:creationId xmlns:a16="http://schemas.microsoft.com/office/drawing/2014/main" id="{ED13FF75-E142-E136-7A2C-7155D9356291}"/>
                  </a:ext>
                </a:extLst>
              </p:cNvPr>
              <p:cNvSpPr txBox="1"/>
              <p:nvPr/>
            </p:nvSpPr>
            <p:spPr>
              <a:xfrm>
                <a:off x="6203323" y="2809805"/>
                <a:ext cx="1567313" cy="2031325"/>
              </a:xfrm>
              <a:prstGeom prst="rect">
                <a:avLst/>
              </a:prstGeom>
              <a:noFill/>
            </p:spPr>
            <p:txBody>
              <a:bodyPr wrap="square" rtlCol="0">
                <a:spAutoFit/>
              </a:bodyPr>
              <a:lstStyle/>
              <a:p>
                <a:r>
                  <a:rPr lang="en-US" sz="2400">
                    <a:solidFill>
                      <a:schemeClr val="bg2">
                        <a:lumMod val="75000"/>
                      </a:schemeClr>
                    </a:solidFill>
                    <a:sym typeface="Wingdings" panose="05000000000000000000" pitchFamily="2" charset="2"/>
                  </a:rPr>
                  <a:t>   </a:t>
                </a:r>
              </a:p>
              <a:p>
                <a:endParaRPr lang="en-US" sz="2400">
                  <a:solidFill>
                    <a:schemeClr val="bg2">
                      <a:lumMod val="75000"/>
                    </a:schemeClr>
                  </a:solidFill>
                  <a:sym typeface="Wingdings" panose="05000000000000000000" pitchFamily="2" charset="2"/>
                </a:endParaRPr>
              </a:p>
              <a:p>
                <a:r>
                  <a:rPr lang="en-US" sz="2400">
                    <a:solidFill>
                      <a:schemeClr val="bg2">
                        <a:lumMod val="75000"/>
                      </a:schemeClr>
                    </a:solidFill>
                    <a:sym typeface="Wingdings" panose="05000000000000000000" pitchFamily="2" charset="2"/>
                  </a:rPr>
                  <a:t>4</a:t>
                </a:r>
                <a:r>
                  <a:rPr lang="en-US">
                    <a:solidFill>
                      <a:schemeClr val="bg2">
                        <a:lumMod val="75000"/>
                      </a:schemeClr>
                    </a:solidFill>
                  </a:rPr>
                  <a:t>% Felt they needed it but didn’t go</a:t>
                </a:r>
              </a:p>
            </p:txBody>
          </p:sp>
        </p:grpSp>
      </p:grpSp>
    </p:spTree>
    <p:extLst>
      <p:ext uri="{BB962C8B-B14F-4D97-AF65-F5344CB8AC3E}">
        <p14:creationId xmlns:p14="http://schemas.microsoft.com/office/powerpoint/2010/main" val="292436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C083C-31B6-DD93-3B38-7407B1899E88}"/>
              </a:ext>
            </a:extLst>
          </p:cNvPr>
          <p:cNvSpPr>
            <a:spLocks noGrp="1"/>
          </p:cNvSpPr>
          <p:nvPr>
            <p:ph type="title"/>
          </p:nvPr>
        </p:nvSpPr>
        <p:spPr>
          <a:xfrm>
            <a:off x="639039" y="1027385"/>
            <a:ext cx="10682143" cy="706964"/>
          </a:xfrm>
        </p:spPr>
        <p:txBody>
          <a:bodyPr/>
          <a:lstStyle/>
          <a:p>
            <a:r>
              <a:rPr lang="en-US" b="1"/>
              <a:t>What does the data say, and what can we do? </a:t>
            </a:r>
          </a:p>
        </p:txBody>
      </p:sp>
      <p:graphicFrame>
        <p:nvGraphicFramePr>
          <p:cNvPr id="18" name="Table 17">
            <a:extLst>
              <a:ext uri="{FF2B5EF4-FFF2-40B4-BE49-F238E27FC236}">
                <a16:creationId xmlns:a16="http://schemas.microsoft.com/office/drawing/2014/main" id="{B54CBC12-3910-E619-90E2-CCC7F40B2308}"/>
              </a:ext>
            </a:extLst>
          </p:cNvPr>
          <p:cNvGraphicFramePr>
            <a:graphicFrameLocks noGrp="1"/>
          </p:cNvGraphicFramePr>
          <p:nvPr>
            <p:extLst>
              <p:ext uri="{D42A27DB-BD31-4B8C-83A1-F6EECF244321}">
                <p14:modId xmlns:p14="http://schemas.microsoft.com/office/powerpoint/2010/main" val="132233854"/>
              </p:ext>
            </p:extLst>
          </p:nvPr>
        </p:nvGraphicFramePr>
        <p:xfrm>
          <a:off x="639039" y="2400729"/>
          <a:ext cx="11217660" cy="4244131"/>
        </p:xfrm>
        <a:graphic>
          <a:graphicData uri="http://schemas.openxmlformats.org/drawingml/2006/table">
            <a:tbl>
              <a:tblPr firstRow="1" firstCol="1" bandRow="1"/>
              <a:tblGrid>
                <a:gridCol w="5327195">
                  <a:extLst>
                    <a:ext uri="{9D8B030D-6E8A-4147-A177-3AD203B41FA5}">
                      <a16:colId xmlns:a16="http://schemas.microsoft.com/office/drawing/2014/main" val="1799514328"/>
                    </a:ext>
                  </a:extLst>
                </a:gridCol>
                <a:gridCol w="588475">
                  <a:extLst>
                    <a:ext uri="{9D8B030D-6E8A-4147-A177-3AD203B41FA5}">
                      <a16:colId xmlns:a16="http://schemas.microsoft.com/office/drawing/2014/main" val="260873366"/>
                    </a:ext>
                  </a:extLst>
                </a:gridCol>
                <a:gridCol w="5301990">
                  <a:extLst>
                    <a:ext uri="{9D8B030D-6E8A-4147-A177-3AD203B41FA5}">
                      <a16:colId xmlns:a16="http://schemas.microsoft.com/office/drawing/2014/main" val="3143624884"/>
                    </a:ext>
                  </a:extLst>
                </a:gridCol>
              </a:tblGrid>
              <a:tr h="0">
                <a:tc gridSpan="3">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lang="en-US" sz="300" b="1" kern="1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2">
                        <a:lumMod val="2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71812792"/>
                  </a:ext>
                </a:extLst>
              </a:tr>
              <a:tr h="973258">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2000"/>
                        <a:t>61% are not ready to start treatment</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3600">
                          <a:solidFill>
                            <a:srgbClr val="7030A0"/>
                          </a:solidFill>
                          <a:sym typeface="Wingdings" panose="05000000000000000000" pitchFamily="2" charset="2"/>
                        </a:rPr>
                        <a:t></a:t>
                      </a:r>
                      <a:endParaRPr lang="en-US" sz="3600">
                        <a:solidFill>
                          <a:srgbClr val="7030A0"/>
                        </a:solidFill>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1100" kern="100">
                          <a:effectLst/>
                          <a:latin typeface="Calibri" panose="020F0502020204030204" pitchFamily="34"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a:ln>
                            <a:noFill/>
                          </a:ln>
                          <a:solidFill>
                            <a:prstClr val="black">
                              <a:lumMod val="75000"/>
                              <a:lumOff val="25000"/>
                            </a:prstClr>
                          </a:solidFill>
                          <a:effectLst/>
                          <a:uLnTx/>
                          <a:uFillTx/>
                          <a:latin typeface="+mn-lt"/>
                          <a:ea typeface="+mn-ea"/>
                          <a:cs typeface="+mn-cs"/>
                        </a:rPr>
                        <a:t>If you are talking to them, it is a chance to connect and encourage them to just try it and attend a session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300279378"/>
                  </a:ext>
                </a:extLst>
              </a:tr>
              <a:tr h="973258">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2000"/>
                        <a:t>53% are not ready to stop or cut back on their use</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100" kern="100">
                          <a:effectLst/>
                          <a:latin typeface="Calibri" panose="020F050202020403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a:ln>
                            <a:noFill/>
                          </a:ln>
                          <a:solidFill>
                            <a:srgbClr val="7030A0"/>
                          </a:solidFill>
                          <a:effectLst/>
                          <a:uLnTx/>
                          <a:uFillTx/>
                          <a:latin typeface="+mn-lt"/>
                          <a:ea typeface="+mn-ea"/>
                          <a:cs typeface="+mn-cs"/>
                          <a:sym typeface="Wingdings" panose="05000000000000000000" pitchFamily="2" charset="2"/>
                        </a:rPr>
                        <a:t></a:t>
                      </a:r>
                      <a:endParaRPr kumimoji="0" lang="en-US" sz="3600" b="0" i="0" u="none" strike="noStrike" kern="1200" cap="none" spc="0" normalizeH="0" baseline="0" noProof="0">
                        <a:ln>
                          <a:noFill/>
                        </a:ln>
                        <a:solidFill>
                          <a:srgbClr val="7030A0"/>
                        </a:solidFill>
                        <a:effectLst/>
                        <a:uLnTx/>
                        <a:uFillTx/>
                        <a:latin typeface="+mn-lt"/>
                        <a:ea typeface="+mn-ea"/>
                        <a:cs typeface="+mn-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000" kern="100">
                          <a:effectLst/>
                          <a:latin typeface="+mj-lt"/>
                          <a:ea typeface="Calibri"/>
                          <a:cs typeface="Times New Roman"/>
                        </a:rPr>
                        <a:t>Tell them it is okay and they don’t have to make a decision right now, you are interested in learning more from them about what they are ready for</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384725957"/>
                  </a:ext>
                </a:extLst>
              </a:tr>
              <a:tr h="973258">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2000"/>
                        <a:t>78% think they should be able to handle their alcohol or drug use on their own</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100" kern="100">
                          <a:effectLst/>
                          <a:latin typeface="Calibri" panose="020F050202020403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a:ln>
                            <a:noFill/>
                          </a:ln>
                          <a:solidFill>
                            <a:srgbClr val="7030A0"/>
                          </a:solidFill>
                          <a:effectLst/>
                          <a:uLnTx/>
                          <a:uFillTx/>
                          <a:latin typeface="+mn-lt"/>
                          <a:ea typeface="+mn-ea"/>
                          <a:cs typeface="+mn-cs"/>
                          <a:sym typeface="Wingdings" panose="05000000000000000000" pitchFamily="2" charset="2"/>
                        </a:rPr>
                        <a:t></a:t>
                      </a:r>
                      <a:endParaRPr kumimoji="0" lang="en-US" sz="3600" b="0" i="0" u="none" strike="noStrike" kern="1200" cap="none" spc="0" normalizeH="0" baseline="0" noProof="0">
                        <a:ln>
                          <a:noFill/>
                        </a:ln>
                        <a:solidFill>
                          <a:srgbClr val="7030A0"/>
                        </a:solidFill>
                        <a:effectLst/>
                        <a:uLnTx/>
                        <a:uFillTx/>
                        <a:latin typeface="+mn-lt"/>
                        <a:ea typeface="+mn-ea"/>
                        <a:cs typeface="+mn-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000" kern="100">
                          <a:effectLst/>
                          <a:latin typeface="+mj-lt"/>
                          <a:ea typeface="Calibri" panose="020F0502020204030204" pitchFamily="34" charset="0"/>
                          <a:cs typeface="Times New Roman" panose="02020603050405020304" pitchFamily="18" charset="0"/>
                        </a:rPr>
                        <a:t>Show them they don’t have to, there are people here to talk to when ready</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184777819"/>
                  </a:ext>
                </a:extLst>
              </a:tr>
              <a:tr h="973258">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2000"/>
                        <a:t>52% do not know where to get treatment</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100" kern="100">
                          <a:effectLst/>
                          <a:latin typeface="Calibri" panose="020F050202020403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a:ln>
                            <a:noFill/>
                          </a:ln>
                          <a:solidFill>
                            <a:srgbClr val="7030A0"/>
                          </a:solidFill>
                          <a:effectLst/>
                          <a:uLnTx/>
                          <a:uFillTx/>
                          <a:latin typeface="+mn-lt"/>
                          <a:ea typeface="+mn-ea"/>
                          <a:cs typeface="+mn-cs"/>
                          <a:sym typeface="Wingdings" panose="05000000000000000000" pitchFamily="2" charset="2"/>
                        </a:rPr>
                        <a:t></a:t>
                      </a:r>
                      <a:endParaRPr kumimoji="0" lang="en-US" sz="3600" b="0" i="0" u="none" strike="noStrike" kern="1200" cap="none" spc="0" normalizeH="0" baseline="0" noProof="0">
                        <a:ln>
                          <a:noFill/>
                        </a:ln>
                        <a:solidFill>
                          <a:srgbClr val="7030A0"/>
                        </a:solidFill>
                        <a:effectLst/>
                        <a:uLnTx/>
                        <a:uFillTx/>
                        <a:latin typeface="+mn-lt"/>
                        <a:ea typeface="+mn-ea"/>
                        <a:cs typeface="+mn-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000" kern="100">
                          <a:effectLst/>
                          <a:latin typeface="+mj-lt"/>
                          <a:ea typeface="Calibri" panose="020F0502020204030204" pitchFamily="34" charset="0"/>
                          <a:cs typeface="Times New Roman" panose="02020603050405020304" pitchFamily="18" charset="0"/>
                        </a:rPr>
                        <a:t>Do outreach, go out and tell them where we are and how to connect with us</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307819770"/>
                  </a:ext>
                </a:extLst>
              </a:tr>
            </a:tbl>
          </a:graphicData>
        </a:graphic>
      </p:graphicFrame>
    </p:spTree>
    <p:extLst>
      <p:ext uri="{BB962C8B-B14F-4D97-AF65-F5344CB8AC3E}">
        <p14:creationId xmlns:p14="http://schemas.microsoft.com/office/powerpoint/2010/main" val="962687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6794D01-A7F8-14F1-6435-B25E682527BC}"/>
              </a:ext>
            </a:extLst>
          </p:cNvPr>
          <p:cNvSpPr>
            <a:spLocks noGrp="1"/>
          </p:cNvSpPr>
          <p:nvPr>
            <p:ph type="subTitle" idx="1"/>
          </p:nvPr>
        </p:nvSpPr>
        <p:spPr>
          <a:xfrm>
            <a:off x="701749" y="1330750"/>
            <a:ext cx="5007935" cy="4196499"/>
          </a:xfrm>
        </p:spPr>
        <p:txBody>
          <a:bodyPr>
            <a:normAutofit fontScale="25000" lnSpcReduction="20000"/>
          </a:bodyPr>
          <a:lstStyle/>
          <a:p>
            <a:r>
              <a:rPr lang="en-US" sz="12000" b="1">
                <a:solidFill>
                  <a:schemeClr val="bg1"/>
                </a:solidFill>
              </a:rPr>
              <a:t>We are widening our doors to better serve those with different abstinence goals and lower barriers to care. </a:t>
            </a:r>
          </a:p>
          <a:p>
            <a:endParaRPr lang="en-US" sz="12000" b="1">
              <a:solidFill>
                <a:schemeClr val="bg1"/>
              </a:solidFill>
            </a:endParaRPr>
          </a:p>
          <a:p>
            <a:r>
              <a:rPr lang="en-US" sz="12000" b="1">
                <a:solidFill>
                  <a:schemeClr val="bg1"/>
                </a:solidFill>
              </a:rPr>
              <a:t>We are maximizing ways to enter services so more feel welcome at our programs.  </a:t>
            </a:r>
          </a:p>
        </p:txBody>
      </p:sp>
      <p:pic>
        <p:nvPicPr>
          <p:cNvPr id="4" name="Picture 3" descr="A white door in a grassy area&#10;&#10;Description automatically generated with low confidence">
            <a:extLst>
              <a:ext uri="{FF2B5EF4-FFF2-40B4-BE49-F238E27FC236}">
                <a16:creationId xmlns:a16="http://schemas.microsoft.com/office/drawing/2014/main" id="{F3C12178-AD44-1E5A-8A9A-61F593C970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6511" y="571965"/>
            <a:ext cx="4292010" cy="5725086"/>
          </a:xfrm>
          <a:prstGeom prst="rect">
            <a:avLst/>
          </a:prstGeom>
        </p:spPr>
      </p:pic>
    </p:spTree>
    <p:extLst>
      <p:ext uri="{BB962C8B-B14F-4D97-AF65-F5344CB8AC3E}">
        <p14:creationId xmlns:p14="http://schemas.microsoft.com/office/powerpoint/2010/main" val="1342489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7C41A-C486-85E9-D8DD-E4EBB9D8E9B8}"/>
              </a:ext>
            </a:extLst>
          </p:cNvPr>
          <p:cNvSpPr>
            <a:spLocks noGrp="1"/>
          </p:cNvSpPr>
          <p:nvPr>
            <p:ph type="title"/>
          </p:nvPr>
        </p:nvSpPr>
        <p:spPr/>
        <p:txBody>
          <a:bodyPr/>
          <a:lstStyle/>
          <a:p>
            <a:pPr algn="ctr"/>
            <a:r>
              <a:rPr lang="en-US" sz="5500" b="1"/>
              <a:t>ADMISSION POLICY</a:t>
            </a:r>
          </a:p>
        </p:txBody>
      </p:sp>
      <p:sp>
        <p:nvSpPr>
          <p:cNvPr id="4" name="Text Placeholder 3">
            <a:extLst>
              <a:ext uri="{FF2B5EF4-FFF2-40B4-BE49-F238E27FC236}">
                <a16:creationId xmlns:a16="http://schemas.microsoft.com/office/drawing/2014/main" id="{759F55CF-BA2C-EA89-E740-40723C85BC06}"/>
              </a:ext>
            </a:extLst>
          </p:cNvPr>
          <p:cNvSpPr>
            <a:spLocks noGrp="1"/>
          </p:cNvSpPr>
          <p:nvPr>
            <p:ph type="body" sz="half" idx="2"/>
          </p:nvPr>
        </p:nvSpPr>
        <p:spPr>
          <a:xfrm>
            <a:off x="202132" y="5029199"/>
            <a:ext cx="11184554" cy="997857"/>
          </a:xfrm>
        </p:spPr>
        <p:txBody>
          <a:bodyPr>
            <a:normAutofit/>
          </a:bodyPr>
          <a:lstStyle/>
          <a:p>
            <a:pPr algn="ctr"/>
            <a:r>
              <a:rPr lang="en-US" sz="2000" b="1">
                <a:solidFill>
                  <a:schemeClr val="accent6">
                    <a:lumMod val="75000"/>
                  </a:schemeClr>
                </a:solidFill>
              </a:rPr>
              <a:t>What we do to ensure people want to enroll and stay in our treatment services:</a:t>
            </a:r>
          </a:p>
        </p:txBody>
      </p:sp>
    </p:spTree>
    <p:extLst>
      <p:ext uri="{BB962C8B-B14F-4D97-AF65-F5344CB8AC3E}">
        <p14:creationId xmlns:p14="http://schemas.microsoft.com/office/powerpoint/2010/main" val="35823595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s xmlns="c617a273-967d-4d65-889b-3e91b1ea420d" xsi:nil="true"/>
    <lcf76f155ced4ddcb4097134ff3c332f xmlns="c617a273-967d-4d65-889b-3e91b1ea420d">
      <Terms xmlns="http://schemas.microsoft.com/office/infopath/2007/PartnerControls"/>
    </lcf76f155ced4ddcb4097134ff3c332f>
    <SharedWithUsers xmlns="bba16c0c-a46f-4a33-98cd-9f5b32e4bde3">
      <UserInfo>
        <DisplayName/>
        <AccountId xsi:nil="true"/>
        <AccountType/>
      </UserInfo>
    </SharedWithUsers>
    <MediaLengthInSeconds xmlns="c617a273-967d-4d65-889b-3e91b1ea420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2B044B7353E7E40AE0EAF14BB8BCFBF" ma:contentTypeVersion="14" ma:contentTypeDescription="Create a new document." ma:contentTypeScope="" ma:versionID="e18bf7d86a0c8c8124e351003f16524e">
  <xsd:schema xmlns:xsd="http://www.w3.org/2001/XMLSchema" xmlns:xs="http://www.w3.org/2001/XMLSchema" xmlns:p="http://schemas.microsoft.com/office/2006/metadata/properties" xmlns:ns2="c617a273-967d-4d65-889b-3e91b1ea420d" xmlns:ns3="bba16c0c-a46f-4a33-98cd-9f5b32e4bde3" targetNamespace="http://schemas.microsoft.com/office/2006/metadata/properties" ma:root="true" ma:fieldsID="f08a305042c755fc513aa1c41494353b" ns2:_="" ns3:_="">
    <xsd:import namespace="c617a273-967d-4d65-889b-3e91b1ea420d"/>
    <xsd:import namespace="bba16c0c-a46f-4a33-98cd-9f5b32e4bde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2:MediaServiceObjectDetectorVersions" minOccurs="0"/>
                <xsd:element ref="ns2:MediaServiceOCR" minOccurs="0"/>
                <xsd:element ref="ns2:MediaServiceGenerationTime" minOccurs="0"/>
                <xsd:element ref="ns2:MediaServiceEventHashCode" minOccurs="0"/>
                <xsd:element ref="ns2:Notes"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17a273-967d-4d65-889b-3e91b1ea42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377eeec-9545-4db6-a5b8-3c28df25bf1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Notes" ma:index="18" nillable="true" ma:displayName="Notes" ma:format="Dropdown" ma:internalName="Notes">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ba16c0c-a46f-4a33-98cd-9f5b32e4bde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B31936-EBC4-4911-81B6-D7EC5F538C64}">
  <ds:schemaRefs>
    <ds:schemaRef ds:uri="http://www.w3.org/XML/1998/namespace"/>
    <ds:schemaRef ds:uri="http://purl.org/dc/dcmitype/"/>
    <ds:schemaRef ds:uri="http://schemas.openxmlformats.org/package/2006/metadata/core-properties"/>
    <ds:schemaRef ds:uri="http://purl.org/dc/terms/"/>
    <ds:schemaRef ds:uri="c617a273-967d-4d65-889b-3e91b1ea420d"/>
    <ds:schemaRef ds:uri="http://schemas.microsoft.com/office/2006/documentManagement/types"/>
    <ds:schemaRef ds:uri="http://purl.org/dc/elements/1.1/"/>
    <ds:schemaRef ds:uri="http://schemas.microsoft.com/office/infopath/2007/PartnerControls"/>
    <ds:schemaRef ds:uri="bba16c0c-a46f-4a33-98cd-9f5b32e4bde3"/>
    <ds:schemaRef ds:uri="http://schemas.microsoft.com/office/2006/metadata/properties"/>
  </ds:schemaRefs>
</ds:datastoreItem>
</file>

<file path=customXml/itemProps2.xml><?xml version="1.0" encoding="utf-8"?>
<ds:datastoreItem xmlns:ds="http://schemas.openxmlformats.org/officeDocument/2006/customXml" ds:itemID="{548E72A3-55EA-4975-8601-80BA6915E086}">
  <ds:schemaRefs>
    <ds:schemaRef ds:uri="bba16c0c-a46f-4a33-98cd-9f5b32e4bde3"/>
    <ds:schemaRef ds:uri="c617a273-967d-4d65-889b-3e91b1ea42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AFA06A94-A492-4B29-9566-1B25AB6E06DE}">
  <ds:schemaRefs>
    <ds:schemaRef ds:uri="http://schemas.microsoft.com/sharepoint/v3/contenttype/forms"/>
  </ds:schemaRefs>
</ds:datastoreItem>
</file>

<file path=docMetadata/LabelInfo.xml><?xml version="1.0" encoding="utf-8"?>
<clbl:labelList xmlns:clbl="http://schemas.microsoft.com/office/2020/mipLabelMetadata">
  <clbl:label id="{07597248-ea38-451b-8abe-a638eddbac81}" enabled="0" method="" siteId="{07597248-ea38-451b-8abe-a638eddbac81}" removed="1"/>
</clbl:labelList>
</file>

<file path=docProps/app.xml><?xml version="1.0" encoding="utf-8"?>
<Properties xmlns="http://schemas.openxmlformats.org/officeDocument/2006/extended-properties" xmlns:vt="http://schemas.openxmlformats.org/officeDocument/2006/docPropsVTypes">
  <Template>Ion Boardroom</Template>
  <TotalTime>1</TotalTime>
  <Words>3893</Words>
  <Application>Microsoft Office PowerPoint</Application>
  <PresentationFormat>Widescreen</PresentationFormat>
  <Paragraphs>293</Paragraphs>
  <Slides>33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Century Gothic</vt:lpstr>
      <vt:lpstr>Tahoma</vt:lpstr>
      <vt:lpstr>Wingdings</vt:lpstr>
      <vt:lpstr>Wingdings 3</vt:lpstr>
      <vt:lpstr>Ion Boardroom</vt:lpstr>
      <vt:lpstr> Ensuring Access to Treatment for All Seeking Care Admission and Discharge Policy</vt:lpstr>
      <vt:lpstr>AGENDA</vt:lpstr>
      <vt:lpstr>“The opposite of addiction is NOT sobriety;    the opposite of addiction is connection”         Johann Hari, British-Swiss Writer &amp; Journalist</vt:lpstr>
      <vt:lpstr>PowerPoint Presentation</vt:lpstr>
      <vt:lpstr>How is our agency addressing rising overdose rates?</vt:lpstr>
      <vt:lpstr>How is our agency opening our doors wider to welcome  and enroll the 95%?</vt:lpstr>
      <vt:lpstr>What does the data say, and what can we do? </vt:lpstr>
      <vt:lpstr>PowerPoint Presentation</vt:lpstr>
      <vt:lpstr>ADMISSION POLICY</vt:lpstr>
      <vt:lpstr>ADMISSION POLICY OVERVIEW</vt:lpstr>
      <vt:lpstr>Definitions</vt:lpstr>
      <vt:lpstr>Definitions</vt:lpstr>
      <vt:lpstr>What is the difference? We serve both!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Admission Discussion</vt:lpstr>
      <vt:lpstr>DISCHARGE POLICY</vt:lpstr>
      <vt:lpstr>DISCHARGE POLICY OVERVIEW</vt:lpstr>
      <vt:lpstr>PowerPoint Presentation</vt:lpstr>
      <vt:lpstr>PowerPoint Presentation</vt:lpstr>
      <vt:lpstr>PowerPoint Presentation</vt:lpstr>
      <vt:lpstr>PowerPoint Presentation</vt:lpstr>
      <vt:lpstr>PowerPoint Presentation</vt:lpstr>
      <vt:lpstr>Discharge Discussion</vt:lpstr>
    </vt:vector>
  </TitlesOfParts>
  <Company>Public Health Information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Admission Policy  Expanding Access to Treatment for All Seeking Care</dc:title>
  <dc:creator>Michelle Gibson</dc:creator>
  <cp:lastModifiedBy>Michelle Gibson</cp:lastModifiedBy>
  <cp:revision>3</cp:revision>
  <dcterms:created xsi:type="dcterms:W3CDTF">2024-01-18T15:52:52Z</dcterms:created>
  <dcterms:modified xsi:type="dcterms:W3CDTF">2024-02-20T18:25:41Z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0x01010012B044B7353E7E40AE0EAF14BB8BCFBF</vt:lpwstr>
  </property>
  <property fmtid="{D5CDD505-2E9C-101B-9397-08002B2CF9AE}" pid="3" name="Order">
    <vt:r8>216600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